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DM Sans" pitchFamily="2" charset="0"/>
      <p:regular r:id="rId32"/>
      <p:bold r:id="rId33"/>
      <p:italic r:id="rId34"/>
      <p:boldItalic r:id="rId35"/>
    </p:embeddedFont>
    <p:embeddedFont>
      <p:font typeface="DM Sans Bold" charset="0"/>
      <p:regular r:id="rId36"/>
    </p:embeddedFont>
    <p:embeddedFont>
      <p:font typeface="Times New Roman Bold" panose="02020803070505020304" pitchFamily="18" charset="0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tejeshkumarg/glacier-segmentation-dashboard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37262" y="3307576"/>
            <a:ext cx="3813476" cy="3608079"/>
          </a:xfrm>
          <a:custGeom>
            <a:avLst/>
            <a:gdLst/>
            <a:ahLst/>
            <a:cxnLst/>
            <a:rect l="l" t="t" r="r" b="b"/>
            <a:pathLst>
              <a:path w="3813476" h="3608079">
                <a:moveTo>
                  <a:pt x="0" y="0"/>
                </a:moveTo>
                <a:lnTo>
                  <a:pt x="3813476" y="0"/>
                </a:lnTo>
                <a:lnTo>
                  <a:pt x="3813476" y="3608079"/>
                </a:lnTo>
                <a:lnTo>
                  <a:pt x="0" y="3608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66" b="-162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03622" y="742752"/>
            <a:ext cx="11680756" cy="1038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0"/>
              </a:lnSpc>
            </a:pPr>
            <a:r>
              <a:rPr lang="en-US" sz="3215" b="1">
                <a:solidFill>
                  <a:srgbClr val="2828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Deep Learning–Based Glacier Semantic Segmentation Using Multispectral Satellite Imagery: Binary and Multi-Class Modeling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3772" y="3765260"/>
            <a:ext cx="5219700" cy="2644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91"/>
              </a:lnSpc>
            </a:pPr>
            <a:r>
              <a:rPr lang="en-US" sz="2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Presented by: GANTYADA TEJESH KUMAR (Regd. No.: 2202040015)</a:t>
            </a:r>
          </a:p>
          <a:p>
            <a:pPr algn="l">
              <a:lnSpc>
                <a:spcPts val="2591"/>
              </a:lnSpc>
            </a:pPr>
            <a:endParaRPr lang="en-US" sz="2000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2591"/>
              </a:lnSpc>
            </a:pPr>
            <a:r>
              <a:rPr lang="en-US" sz="2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Presented by: BINOD KUMAR BEHERA (Regd. No.: 2202081070)</a:t>
            </a:r>
          </a:p>
          <a:p>
            <a:pPr algn="l">
              <a:lnSpc>
                <a:spcPts val="2591"/>
              </a:lnSpc>
            </a:pPr>
            <a:endParaRPr lang="en-US" sz="2000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2592"/>
              </a:lnSpc>
            </a:pPr>
            <a:r>
              <a:rPr lang="en-US" sz="2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Presented by: CHINMAYA KUMAR BEHERA (Regd. No.: 2202081078)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13504" y="4236109"/>
            <a:ext cx="3932063" cy="135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</a:pPr>
            <a:r>
              <a:rPr lang="en-US" sz="222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Supervisor: </a:t>
            </a:r>
            <a:r>
              <a:rPr lang="en-US" sz="222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Dr. Bighnaraj Naik,</a:t>
            </a:r>
            <a:r>
              <a:rPr lang="en-US" sz="222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Department of CSE, VSSUT Burla (2025–26)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1076" y="8513044"/>
            <a:ext cx="16305848" cy="87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sz="275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DEPARTMENT OF COMPUTER SCIENCE AND ENGINEERING AND INFORMATION TECHNOLOGY</a:t>
            </a:r>
          </a:p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sz="275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VEER SURENDRA SAI UNIVERSITY OF TECHNOLOGY, BURLA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1446" y="613916"/>
            <a:ext cx="9054554" cy="601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13"/>
              </a:lnSpc>
            </a:pPr>
            <a:r>
              <a:rPr lang="en-US" sz="3999" b="1" dirty="0">
                <a:solidFill>
                  <a:srgbClr val="2828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Dataset Description: Fueling the Models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9562" y="2530524"/>
            <a:ext cx="8181826" cy="2545705"/>
            <a:chOff x="0" y="0"/>
            <a:chExt cx="10909102" cy="33942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09047" cy="3394329"/>
            </a:xfrm>
            <a:custGeom>
              <a:avLst/>
              <a:gdLst/>
              <a:ahLst/>
              <a:cxnLst/>
              <a:rect l="l" t="t" r="r" b="b"/>
              <a:pathLst>
                <a:path w="10909047" h="3394329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26166" y="0"/>
                  </a:lnTo>
                  <a:cubicBezTo>
                    <a:pt x="10827131" y="0"/>
                    <a:pt x="10909047" y="81915"/>
                    <a:pt x="10909047" y="182880"/>
                  </a:cubicBezTo>
                  <a:lnTo>
                    <a:pt x="10909047" y="3211449"/>
                  </a:lnTo>
                  <a:cubicBezTo>
                    <a:pt x="10909047" y="3312414"/>
                    <a:pt x="10827131" y="3394329"/>
                    <a:pt x="10726166" y="3394329"/>
                  </a:cubicBezTo>
                  <a:lnTo>
                    <a:pt x="182880" y="3394329"/>
                  </a:lnTo>
                  <a:cubicBezTo>
                    <a:pt x="81915" y="3394329"/>
                    <a:pt x="0" y="3312414"/>
                    <a:pt x="0" y="3211449"/>
                  </a:cubicBezTo>
                  <a:close/>
                </a:path>
              </a:pathLst>
            </a:custGeom>
            <a:solidFill>
              <a:srgbClr val="EFEC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79562" y="2501949"/>
            <a:ext cx="8181826" cy="114300"/>
            <a:chOff x="0" y="0"/>
            <a:chExt cx="10909102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09173" cy="152400"/>
            </a:xfrm>
            <a:custGeom>
              <a:avLst/>
              <a:gdLst/>
              <a:ahLst/>
              <a:cxnLst/>
              <a:rect l="l" t="t" r="r" b="b"/>
              <a:pathLst>
                <a:path w="10909173" h="152400">
                  <a:moveTo>
                    <a:pt x="0" y="48133"/>
                  </a:moveTo>
                  <a:cubicBezTo>
                    <a:pt x="0" y="21590"/>
                    <a:pt x="21590" y="0"/>
                    <a:pt x="48133" y="0"/>
                  </a:cubicBezTo>
                  <a:lnTo>
                    <a:pt x="10861040" y="0"/>
                  </a:lnTo>
                  <a:cubicBezTo>
                    <a:pt x="10887583" y="0"/>
                    <a:pt x="10909173" y="21590"/>
                    <a:pt x="10909173" y="48133"/>
                  </a:cubicBezTo>
                  <a:lnTo>
                    <a:pt x="10909173" y="104267"/>
                  </a:lnTo>
                  <a:cubicBezTo>
                    <a:pt x="10909173" y="130810"/>
                    <a:pt x="10887583" y="152400"/>
                    <a:pt x="10861040" y="152400"/>
                  </a:cubicBezTo>
                  <a:lnTo>
                    <a:pt x="48133" y="152400"/>
                  </a:lnTo>
                  <a:cubicBezTo>
                    <a:pt x="21590" y="152400"/>
                    <a:pt x="0" y="130810"/>
                    <a:pt x="0" y="104267"/>
                  </a:cubicBez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509566" y="2169765"/>
            <a:ext cx="721667" cy="721667"/>
            <a:chOff x="0" y="0"/>
            <a:chExt cx="962223" cy="9622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62279" cy="962279"/>
            </a:xfrm>
            <a:custGeom>
              <a:avLst/>
              <a:gdLst/>
              <a:ahLst/>
              <a:cxnLst/>
              <a:rect l="l" t="t" r="r" b="b"/>
              <a:pathLst>
                <a:path w="962279" h="962279">
                  <a:moveTo>
                    <a:pt x="0" y="481076"/>
                  </a:moveTo>
                  <a:cubicBezTo>
                    <a:pt x="0" y="215392"/>
                    <a:pt x="215392" y="0"/>
                    <a:pt x="481076" y="0"/>
                  </a:cubicBezTo>
                  <a:cubicBezTo>
                    <a:pt x="746760" y="0"/>
                    <a:pt x="962279" y="215392"/>
                    <a:pt x="962279" y="481076"/>
                  </a:cubicBezTo>
                  <a:cubicBezTo>
                    <a:pt x="962279" y="746760"/>
                    <a:pt x="746760" y="962279"/>
                    <a:pt x="481076" y="962279"/>
                  </a:cubicBezTo>
                  <a:cubicBezTo>
                    <a:pt x="215392" y="962279"/>
                    <a:pt x="0" y="746760"/>
                    <a:pt x="0" y="481076"/>
                  </a:cubicBez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4726111" y="2386160"/>
            <a:ext cx="288578" cy="288577"/>
          </a:xfrm>
          <a:custGeom>
            <a:avLst/>
            <a:gdLst/>
            <a:ahLst/>
            <a:cxnLst/>
            <a:rect l="l" t="t" r="r" b="b"/>
            <a:pathLst>
              <a:path w="288578" h="288577">
                <a:moveTo>
                  <a:pt x="0" y="0"/>
                </a:moveTo>
                <a:lnTo>
                  <a:pt x="288577" y="0"/>
                </a:lnTo>
                <a:lnTo>
                  <a:pt x="288577" y="288577"/>
                </a:lnTo>
                <a:lnTo>
                  <a:pt x="0" y="288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677" r="-967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86891" y="2930177"/>
            <a:ext cx="2373511" cy="379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Multispectral Tiles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8643" y="3387526"/>
            <a:ext cx="7643664" cy="129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2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core dataset comprises </a:t>
            </a:r>
            <a:r>
              <a:rPr lang="en-US" sz="21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125 multispectral satellite tiles</a:t>
            </a:r>
            <a:r>
              <a:rPr lang="en-US" sz="2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stored in the .tif format. Each tile contains valuable spectral information across multiple bands.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26612" y="2530524"/>
            <a:ext cx="8181826" cy="2545705"/>
            <a:chOff x="0" y="0"/>
            <a:chExt cx="10909102" cy="33942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09047" cy="3394329"/>
            </a:xfrm>
            <a:custGeom>
              <a:avLst/>
              <a:gdLst/>
              <a:ahLst/>
              <a:cxnLst/>
              <a:rect l="l" t="t" r="r" b="b"/>
              <a:pathLst>
                <a:path w="10909047" h="3394329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26166" y="0"/>
                  </a:lnTo>
                  <a:cubicBezTo>
                    <a:pt x="10827131" y="0"/>
                    <a:pt x="10909047" y="81915"/>
                    <a:pt x="10909047" y="182880"/>
                  </a:cubicBezTo>
                  <a:lnTo>
                    <a:pt x="10909047" y="3211449"/>
                  </a:lnTo>
                  <a:cubicBezTo>
                    <a:pt x="10909047" y="3312414"/>
                    <a:pt x="10827131" y="3394329"/>
                    <a:pt x="10726166" y="3394329"/>
                  </a:cubicBezTo>
                  <a:lnTo>
                    <a:pt x="182880" y="3394329"/>
                  </a:lnTo>
                  <a:cubicBezTo>
                    <a:pt x="81915" y="3394329"/>
                    <a:pt x="0" y="3312414"/>
                    <a:pt x="0" y="3211449"/>
                  </a:cubicBezTo>
                  <a:close/>
                </a:path>
              </a:pathLst>
            </a:custGeom>
            <a:solidFill>
              <a:srgbClr val="EFEC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9326612" y="2501949"/>
            <a:ext cx="8181826" cy="114300"/>
            <a:chOff x="0" y="0"/>
            <a:chExt cx="10909102" cy="152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909173" cy="152400"/>
            </a:xfrm>
            <a:custGeom>
              <a:avLst/>
              <a:gdLst/>
              <a:ahLst/>
              <a:cxnLst/>
              <a:rect l="l" t="t" r="r" b="b"/>
              <a:pathLst>
                <a:path w="10909173" h="152400">
                  <a:moveTo>
                    <a:pt x="0" y="48133"/>
                  </a:moveTo>
                  <a:cubicBezTo>
                    <a:pt x="0" y="21590"/>
                    <a:pt x="21590" y="0"/>
                    <a:pt x="48133" y="0"/>
                  </a:cubicBezTo>
                  <a:lnTo>
                    <a:pt x="10861040" y="0"/>
                  </a:lnTo>
                  <a:cubicBezTo>
                    <a:pt x="10887583" y="0"/>
                    <a:pt x="10909173" y="21590"/>
                    <a:pt x="10909173" y="48133"/>
                  </a:cubicBezTo>
                  <a:lnTo>
                    <a:pt x="10909173" y="104267"/>
                  </a:lnTo>
                  <a:cubicBezTo>
                    <a:pt x="10909173" y="130810"/>
                    <a:pt x="10887583" y="152400"/>
                    <a:pt x="10861040" y="152400"/>
                  </a:cubicBezTo>
                  <a:lnTo>
                    <a:pt x="48133" y="152400"/>
                  </a:lnTo>
                  <a:cubicBezTo>
                    <a:pt x="21590" y="152400"/>
                    <a:pt x="0" y="130810"/>
                    <a:pt x="0" y="104267"/>
                  </a:cubicBez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13056615" y="2169765"/>
            <a:ext cx="721668" cy="721667"/>
            <a:chOff x="0" y="0"/>
            <a:chExt cx="962223" cy="96222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62279" cy="962279"/>
            </a:xfrm>
            <a:custGeom>
              <a:avLst/>
              <a:gdLst/>
              <a:ahLst/>
              <a:cxnLst/>
              <a:rect l="l" t="t" r="r" b="b"/>
              <a:pathLst>
                <a:path w="962279" h="962279">
                  <a:moveTo>
                    <a:pt x="0" y="481076"/>
                  </a:moveTo>
                  <a:cubicBezTo>
                    <a:pt x="0" y="215392"/>
                    <a:pt x="215392" y="0"/>
                    <a:pt x="481076" y="0"/>
                  </a:cubicBezTo>
                  <a:cubicBezTo>
                    <a:pt x="746760" y="0"/>
                    <a:pt x="962279" y="215392"/>
                    <a:pt x="962279" y="481076"/>
                  </a:cubicBezTo>
                  <a:cubicBezTo>
                    <a:pt x="962279" y="746760"/>
                    <a:pt x="746760" y="962279"/>
                    <a:pt x="481076" y="962279"/>
                  </a:cubicBezTo>
                  <a:cubicBezTo>
                    <a:pt x="215392" y="962279"/>
                    <a:pt x="0" y="746760"/>
                    <a:pt x="0" y="481076"/>
                  </a:cubicBez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Freeform 18" descr="preencoded.png"/>
          <p:cNvSpPr/>
          <p:nvPr/>
        </p:nvSpPr>
        <p:spPr>
          <a:xfrm>
            <a:off x="13273160" y="2386160"/>
            <a:ext cx="288578" cy="288577"/>
          </a:xfrm>
          <a:custGeom>
            <a:avLst/>
            <a:gdLst/>
            <a:ahLst/>
            <a:cxnLst/>
            <a:rect l="l" t="t" r="r" b="b"/>
            <a:pathLst>
              <a:path w="288578" h="288577">
                <a:moveTo>
                  <a:pt x="0" y="0"/>
                </a:moveTo>
                <a:lnTo>
                  <a:pt x="288578" y="0"/>
                </a:lnTo>
                <a:lnTo>
                  <a:pt x="288578" y="288577"/>
                </a:lnTo>
                <a:lnTo>
                  <a:pt x="0" y="288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2903" b="-12903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595692" y="2930177"/>
            <a:ext cx="1721287" cy="379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Paired Masks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95692" y="3387526"/>
            <a:ext cx="7643664" cy="129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2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multispectral tile is precisely paired with its corresponding ground truth mask, providing labels for either binary (Glacier/Non-Glacier) segmentation.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17810" y="6075312"/>
            <a:ext cx="8181826" cy="3182987"/>
            <a:chOff x="0" y="0"/>
            <a:chExt cx="10909102" cy="424398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909047" cy="4243959"/>
            </a:xfrm>
            <a:custGeom>
              <a:avLst/>
              <a:gdLst/>
              <a:ahLst/>
              <a:cxnLst/>
              <a:rect l="l" t="t" r="r" b="b"/>
              <a:pathLst>
                <a:path w="10909047" h="4243959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26166" y="0"/>
                  </a:lnTo>
                  <a:cubicBezTo>
                    <a:pt x="10827131" y="0"/>
                    <a:pt x="10909047" y="81915"/>
                    <a:pt x="10909047" y="182880"/>
                  </a:cubicBezTo>
                  <a:lnTo>
                    <a:pt x="10909047" y="4061079"/>
                  </a:lnTo>
                  <a:cubicBezTo>
                    <a:pt x="10909047" y="4162044"/>
                    <a:pt x="10827131" y="4243959"/>
                    <a:pt x="10726166" y="4243959"/>
                  </a:cubicBezTo>
                  <a:lnTo>
                    <a:pt x="182880" y="4243959"/>
                  </a:lnTo>
                  <a:cubicBezTo>
                    <a:pt x="81915" y="4243959"/>
                    <a:pt x="0" y="4162044"/>
                    <a:pt x="0" y="4061079"/>
                  </a:cubicBezTo>
                  <a:close/>
                </a:path>
              </a:pathLst>
            </a:custGeom>
            <a:solidFill>
              <a:srgbClr val="EFEC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817810" y="6046738"/>
            <a:ext cx="8181826" cy="114300"/>
            <a:chOff x="0" y="0"/>
            <a:chExt cx="10909102" cy="152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909173" cy="152400"/>
            </a:xfrm>
            <a:custGeom>
              <a:avLst/>
              <a:gdLst/>
              <a:ahLst/>
              <a:cxnLst/>
              <a:rect l="l" t="t" r="r" b="b"/>
              <a:pathLst>
                <a:path w="10909173" h="152400">
                  <a:moveTo>
                    <a:pt x="0" y="48133"/>
                  </a:moveTo>
                  <a:cubicBezTo>
                    <a:pt x="0" y="21590"/>
                    <a:pt x="21590" y="0"/>
                    <a:pt x="48133" y="0"/>
                  </a:cubicBezTo>
                  <a:lnTo>
                    <a:pt x="10861040" y="0"/>
                  </a:lnTo>
                  <a:cubicBezTo>
                    <a:pt x="10887583" y="0"/>
                    <a:pt x="10909173" y="21590"/>
                    <a:pt x="10909173" y="48133"/>
                  </a:cubicBezTo>
                  <a:lnTo>
                    <a:pt x="10909173" y="104267"/>
                  </a:lnTo>
                  <a:cubicBezTo>
                    <a:pt x="10909173" y="130810"/>
                    <a:pt x="10887583" y="152400"/>
                    <a:pt x="10861040" y="152400"/>
                  </a:cubicBezTo>
                  <a:lnTo>
                    <a:pt x="48133" y="152400"/>
                  </a:lnTo>
                  <a:cubicBezTo>
                    <a:pt x="21590" y="152400"/>
                    <a:pt x="0" y="130810"/>
                    <a:pt x="0" y="104267"/>
                  </a:cubicBez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4547814" y="5714553"/>
            <a:ext cx="721667" cy="721668"/>
            <a:chOff x="0" y="0"/>
            <a:chExt cx="962223" cy="96222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62279" cy="962279"/>
            </a:xfrm>
            <a:custGeom>
              <a:avLst/>
              <a:gdLst/>
              <a:ahLst/>
              <a:cxnLst/>
              <a:rect l="l" t="t" r="r" b="b"/>
              <a:pathLst>
                <a:path w="962279" h="962279">
                  <a:moveTo>
                    <a:pt x="0" y="481076"/>
                  </a:moveTo>
                  <a:cubicBezTo>
                    <a:pt x="0" y="215392"/>
                    <a:pt x="215392" y="0"/>
                    <a:pt x="481076" y="0"/>
                  </a:cubicBezTo>
                  <a:cubicBezTo>
                    <a:pt x="746760" y="0"/>
                    <a:pt x="962279" y="215392"/>
                    <a:pt x="962279" y="481076"/>
                  </a:cubicBezTo>
                  <a:cubicBezTo>
                    <a:pt x="962279" y="746760"/>
                    <a:pt x="746760" y="962279"/>
                    <a:pt x="481076" y="962279"/>
                  </a:cubicBezTo>
                  <a:cubicBezTo>
                    <a:pt x="215392" y="962279"/>
                    <a:pt x="0" y="746760"/>
                    <a:pt x="0" y="481076"/>
                  </a:cubicBez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7" name="Freeform 27" descr="preencoded.png"/>
          <p:cNvSpPr/>
          <p:nvPr/>
        </p:nvSpPr>
        <p:spPr>
          <a:xfrm>
            <a:off x="4764359" y="5930949"/>
            <a:ext cx="288578" cy="288577"/>
          </a:xfrm>
          <a:custGeom>
            <a:avLst/>
            <a:gdLst/>
            <a:ahLst/>
            <a:cxnLst/>
            <a:rect l="l" t="t" r="r" b="b"/>
            <a:pathLst>
              <a:path w="288578" h="288577">
                <a:moveTo>
                  <a:pt x="0" y="0"/>
                </a:moveTo>
                <a:lnTo>
                  <a:pt x="288577" y="0"/>
                </a:lnTo>
                <a:lnTo>
                  <a:pt x="288577" y="288577"/>
                </a:lnTo>
                <a:lnTo>
                  <a:pt x="0" y="2885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8064" b="-8064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086891" y="6475363"/>
            <a:ext cx="3271957" cy="379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PS2 Mask Label Mapping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86891" y="7101631"/>
            <a:ext cx="7643664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8016" lvl="1" indent="-164008" algn="l">
              <a:lnSpc>
                <a:spcPts val="3479"/>
              </a:lnSpc>
              <a:buFont typeface="Arial"/>
              <a:buChar char="•"/>
            </a:pPr>
            <a:r>
              <a:rPr lang="en-US" sz="21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Class 0:</a:t>
            </a:r>
            <a:r>
              <a:rPr lang="en-US" sz="2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Background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6891" y="7821721"/>
            <a:ext cx="7643664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8016" lvl="1" indent="-164008" algn="l">
              <a:lnSpc>
                <a:spcPts val="3479"/>
              </a:lnSpc>
              <a:buFont typeface="Arial"/>
              <a:buChar char="•"/>
            </a:pPr>
            <a:r>
              <a:rPr lang="en-US" sz="21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Class 1:</a:t>
            </a:r>
            <a:r>
              <a:rPr lang="en-US" sz="2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Clean Ice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240142" y="6075312"/>
            <a:ext cx="8181826" cy="3182987"/>
            <a:chOff x="0" y="0"/>
            <a:chExt cx="10909102" cy="424398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909047" cy="4243959"/>
            </a:xfrm>
            <a:custGeom>
              <a:avLst/>
              <a:gdLst/>
              <a:ahLst/>
              <a:cxnLst/>
              <a:rect l="l" t="t" r="r" b="b"/>
              <a:pathLst>
                <a:path w="10909047" h="4243959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26166" y="0"/>
                  </a:lnTo>
                  <a:cubicBezTo>
                    <a:pt x="10827131" y="0"/>
                    <a:pt x="10909047" y="81915"/>
                    <a:pt x="10909047" y="182880"/>
                  </a:cubicBezTo>
                  <a:lnTo>
                    <a:pt x="10909047" y="4061079"/>
                  </a:lnTo>
                  <a:cubicBezTo>
                    <a:pt x="10909047" y="4162044"/>
                    <a:pt x="10827131" y="4243959"/>
                    <a:pt x="10726166" y="4243959"/>
                  </a:cubicBezTo>
                  <a:lnTo>
                    <a:pt x="182880" y="4243959"/>
                  </a:lnTo>
                  <a:cubicBezTo>
                    <a:pt x="81915" y="4243959"/>
                    <a:pt x="0" y="4162044"/>
                    <a:pt x="0" y="4061079"/>
                  </a:cubicBezTo>
                  <a:close/>
                </a:path>
              </a:pathLst>
            </a:custGeom>
            <a:solidFill>
              <a:srgbClr val="EFEC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3" name="Group 33"/>
          <p:cNvGrpSpPr/>
          <p:nvPr/>
        </p:nvGrpSpPr>
        <p:grpSpPr>
          <a:xfrm>
            <a:off x="9240142" y="6046738"/>
            <a:ext cx="8181826" cy="114300"/>
            <a:chOff x="0" y="0"/>
            <a:chExt cx="10909102" cy="152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909173" cy="152400"/>
            </a:xfrm>
            <a:custGeom>
              <a:avLst/>
              <a:gdLst/>
              <a:ahLst/>
              <a:cxnLst/>
              <a:rect l="l" t="t" r="r" b="b"/>
              <a:pathLst>
                <a:path w="10909173" h="152400">
                  <a:moveTo>
                    <a:pt x="0" y="48133"/>
                  </a:moveTo>
                  <a:cubicBezTo>
                    <a:pt x="0" y="21590"/>
                    <a:pt x="21590" y="0"/>
                    <a:pt x="48133" y="0"/>
                  </a:cubicBezTo>
                  <a:lnTo>
                    <a:pt x="10861040" y="0"/>
                  </a:lnTo>
                  <a:cubicBezTo>
                    <a:pt x="10887583" y="0"/>
                    <a:pt x="10909173" y="21590"/>
                    <a:pt x="10909173" y="48133"/>
                  </a:cubicBezTo>
                  <a:lnTo>
                    <a:pt x="10909173" y="104267"/>
                  </a:lnTo>
                  <a:cubicBezTo>
                    <a:pt x="10909173" y="130810"/>
                    <a:pt x="10887583" y="152400"/>
                    <a:pt x="10861040" y="152400"/>
                  </a:cubicBezTo>
                  <a:lnTo>
                    <a:pt x="48133" y="152400"/>
                  </a:lnTo>
                  <a:cubicBezTo>
                    <a:pt x="21590" y="152400"/>
                    <a:pt x="0" y="130810"/>
                    <a:pt x="0" y="104267"/>
                  </a:cubicBez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5" name="Group 35"/>
          <p:cNvGrpSpPr/>
          <p:nvPr/>
        </p:nvGrpSpPr>
        <p:grpSpPr>
          <a:xfrm>
            <a:off x="12970222" y="5714404"/>
            <a:ext cx="721668" cy="721668"/>
            <a:chOff x="0" y="0"/>
            <a:chExt cx="962223" cy="96222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62279" cy="962279"/>
            </a:xfrm>
            <a:custGeom>
              <a:avLst/>
              <a:gdLst/>
              <a:ahLst/>
              <a:cxnLst/>
              <a:rect l="l" t="t" r="r" b="b"/>
              <a:pathLst>
                <a:path w="962279" h="962279">
                  <a:moveTo>
                    <a:pt x="0" y="481076"/>
                  </a:moveTo>
                  <a:cubicBezTo>
                    <a:pt x="0" y="215392"/>
                    <a:pt x="215392" y="0"/>
                    <a:pt x="481076" y="0"/>
                  </a:cubicBezTo>
                  <a:cubicBezTo>
                    <a:pt x="746760" y="0"/>
                    <a:pt x="962279" y="215392"/>
                    <a:pt x="962279" y="481076"/>
                  </a:cubicBezTo>
                  <a:cubicBezTo>
                    <a:pt x="962279" y="746760"/>
                    <a:pt x="746760" y="962279"/>
                    <a:pt x="481076" y="962279"/>
                  </a:cubicBezTo>
                  <a:cubicBezTo>
                    <a:pt x="215392" y="962279"/>
                    <a:pt x="0" y="746760"/>
                    <a:pt x="0" y="481076"/>
                  </a:cubicBez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7" name="Freeform 37" descr="preencoded.png"/>
          <p:cNvSpPr/>
          <p:nvPr/>
        </p:nvSpPr>
        <p:spPr>
          <a:xfrm>
            <a:off x="13186691" y="5930949"/>
            <a:ext cx="288578" cy="288577"/>
          </a:xfrm>
          <a:custGeom>
            <a:avLst/>
            <a:gdLst/>
            <a:ahLst/>
            <a:cxnLst/>
            <a:rect l="l" t="t" r="r" b="b"/>
            <a:pathLst>
              <a:path w="288578" h="288577">
                <a:moveTo>
                  <a:pt x="0" y="0"/>
                </a:moveTo>
                <a:lnTo>
                  <a:pt x="288578" y="0"/>
                </a:lnTo>
                <a:lnTo>
                  <a:pt x="288578" y="288577"/>
                </a:lnTo>
                <a:lnTo>
                  <a:pt x="0" y="2885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9509222" y="6475363"/>
            <a:ext cx="3164324" cy="379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Extreme Pixel Imbalance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509222" y="7101631"/>
            <a:ext cx="7643664" cy="129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2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significant characteristic is the</a:t>
            </a:r>
            <a:r>
              <a:rPr lang="en-US" sz="21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pixel imbalance</a:t>
            </a:r>
            <a:r>
              <a:rPr lang="en-US" sz="2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notably with water bodies constituting less than 18 % of the total pixels. This necessitates careful handling during model training.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7601" y="2436483"/>
            <a:ext cx="8441680" cy="543371"/>
            <a:chOff x="0" y="0"/>
            <a:chExt cx="11255573" cy="724495"/>
          </a:xfrm>
        </p:grpSpPr>
        <p:sp>
          <p:nvSpPr>
            <p:cNvPr id="3" name="Freeform 3"/>
            <p:cNvSpPr/>
            <p:nvPr/>
          </p:nvSpPr>
          <p:spPr>
            <a:xfrm>
              <a:off x="6350" y="6350"/>
              <a:ext cx="11242802" cy="711708"/>
            </a:xfrm>
            <a:custGeom>
              <a:avLst/>
              <a:gdLst/>
              <a:ahLst/>
              <a:cxnLst/>
              <a:rect l="l" t="t" r="r" b="b"/>
              <a:pathLst>
                <a:path w="11242802" h="711708">
                  <a:moveTo>
                    <a:pt x="0" y="355854"/>
                  </a:moveTo>
                  <a:cubicBezTo>
                    <a:pt x="0" y="159385"/>
                    <a:pt x="162052" y="0"/>
                    <a:pt x="361823" y="0"/>
                  </a:cubicBezTo>
                  <a:lnTo>
                    <a:pt x="10880979" y="0"/>
                  </a:lnTo>
                  <a:cubicBezTo>
                    <a:pt x="11080877" y="0"/>
                    <a:pt x="11242802" y="159385"/>
                    <a:pt x="11242802" y="355854"/>
                  </a:cubicBezTo>
                  <a:cubicBezTo>
                    <a:pt x="11242802" y="552323"/>
                    <a:pt x="11080750" y="711708"/>
                    <a:pt x="10880979" y="711708"/>
                  </a:cubicBezTo>
                  <a:lnTo>
                    <a:pt x="361823" y="711708"/>
                  </a:lnTo>
                  <a:cubicBezTo>
                    <a:pt x="162052" y="711835"/>
                    <a:pt x="0" y="552450"/>
                    <a:pt x="0" y="355854"/>
                  </a:cubicBezTo>
                  <a:close/>
                </a:path>
              </a:pathLst>
            </a:custGeom>
            <a:solidFill>
              <a:srgbClr val="EFEBE2"/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1255502" cy="724408"/>
            </a:xfrm>
            <a:custGeom>
              <a:avLst/>
              <a:gdLst/>
              <a:ahLst/>
              <a:cxnLst/>
              <a:rect l="l" t="t" r="r" b="b"/>
              <a:pathLst>
                <a:path w="11255502" h="724408">
                  <a:moveTo>
                    <a:pt x="0" y="362204"/>
                  </a:moveTo>
                  <a:cubicBezTo>
                    <a:pt x="0" y="162052"/>
                    <a:pt x="164973" y="0"/>
                    <a:pt x="368173" y="0"/>
                  </a:cubicBezTo>
                  <a:lnTo>
                    <a:pt x="10887329" y="0"/>
                  </a:lnTo>
                  <a:lnTo>
                    <a:pt x="10887329" y="6350"/>
                  </a:lnTo>
                  <a:lnTo>
                    <a:pt x="10887329" y="0"/>
                  </a:lnTo>
                  <a:cubicBezTo>
                    <a:pt x="11090529" y="0"/>
                    <a:pt x="11255502" y="162052"/>
                    <a:pt x="11255502" y="362204"/>
                  </a:cubicBezTo>
                  <a:lnTo>
                    <a:pt x="11249152" y="362204"/>
                  </a:lnTo>
                  <a:lnTo>
                    <a:pt x="11255502" y="362204"/>
                  </a:lnTo>
                  <a:lnTo>
                    <a:pt x="11249152" y="362204"/>
                  </a:lnTo>
                  <a:lnTo>
                    <a:pt x="11255502" y="362204"/>
                  </a:lnTo>
                  <a:cubicBezTo>
                    <a:pt x="11255502" y="562356"/>
                    <a:pt x="11090529" y="724408"/>
                    <a:pt x="10887329" y="724408"/>
                  </a:cubicBezTo>
                  <a:lnTo>
                    <a:pt x="10887329" y="718058"/>
                  </a:lnTo>
                  <a:lnTo>
                    <a:pt x="10887329" y="724408"/>
                  </a:lnTo>
                  <a:lnTo>
                    <a:pt x="368173" y="724408"/>
                  </a:lnTo>
                  <a:lnTo>
                    <a:pt x="368173" y="718058"/>
                  </a:lnTo>
                  <a:lnTo>
                    <a:pt x="368173" y="724408"/>
                  </a:lnTo>
                  <a:cubicBezTo>
                    <a:pt x="164973" y="724535"/>
                    <a:pt x="0" y="562356"/>
                    <a:pt x="0" y="362204"/>
                  </a:cubicBezTo>
                  <a:lnTo>
                    <a:pt x="6350" y="362204"/>
                  </a:lnTo>
                  <a:lnTo>
                    <a:pt x="0" y="362204"/>
                  </a:lnTo>
                  <a:moveTo>
                    <a:pt x="12700" y="362204"/>
                  </a:moveTo>
                  <a:lnTo>
                    <a:pt x="6350" y="362204"/>
                  </a:lnTo>
                  <a:lnTo>
                    <a:pt x="12700" y="362204"/>
                  </a:lnTo>
                  <a:cubicBezTo>
                    <a:pt x="12700" y="555244"/>
                    <a:pt x="171704" y="711835"/>
                    <a:pt x="368173" y="711835"/>
                  </a:cubicBezTo>
                  <a:lnTo>
                    <a:pt x="10887329" y="711835"/>
                  </a:lnTo>
                  <a:cubicBezTo>
                    <a:pt x="11083798" y="711835"/>
                    <a:pt x="11242802" y="555244"/>
                    <a:pt x="11242802" y="362331"/>
                  </a:cubicBezTo>
                  <a:cubicBezTo>
                    <a:pt x="11242802" y="169418"/>
                    <a:pt x="11083798" y="12700"/>
                    <a:pt x="10887329" y="12700"/>
                  </a:cubicBezTo>
                  <a:lnTo>
                    <a:pt x="368173" y="12700"/>
                  </a:lnTo>
                  <a:lnTo>
                    <a:pt x="368173" y="6350"/>
                  </a:lnTo>
                  <a:lnTo>
                    <a:pt x="368173" y="12700"/>
                  </a:lnTo>
                  <a:cubicBezTo>
                    <a:pt x="171704" y="12700"/>
                    <a:pt x="12700" y="169291"/>
                    <a:pt x="12700" y="362204"/>
                  </a:cubicBezTo>
                  <a:close/>
                </a:path>
              </a:pathLst>
            </a:custGeom>
            <a:solidFill>
              <a:srgbClr val="EFEBE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/>
          <p:cNvSpPr/>
          <p:nvPr/>
        </p:nvSpPr>
        <p:spPr>
          <a:xfrm>
            <a:off x="4655016" y="2574596"/>
            <a:ext cx="266849" cy="266849"/>
          </a:xfrm>
          <a:custGeom>
            <a:avLst/>
            <a:gdLst/>
            <a:ahLst/>
            <a:cxnLst/>
            <a:rect l="l" t="t" r="r" b="b"/>
            <a:pathLst>
              <a:path w="266849" h="266849">
                <a:moveTo>
                  <a:pt x="0" y="0"/>
                </a:moveTo>
                <a:lnTo>
                  <a:pt x="266849" y="0"/>
                </a:lnTo>
                <a:lnTo>
                  <a:pt x="266849" y="266849"/>
                </a:lnTo>
                <a:lnTo>
                  <a:pt x="0" y="266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177605" y="2436483"/>
            <a:ext cx="8441829" cy="543371"/>
            <a:chOff x="0" y="0"/>
            <a:chExt cx="11255772" cy="724495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11243056" cy="711708"/>
            </a:xfrm>
            <a:custGeom>
              <a:avLst/>
              <a:gdLst/>
              <a:ahLst/>
              <a:cxnLst/>
              <a:rect l="l" t="t" r="r" b="b"/>
              <a:pathLst>
                <a:path w="11243056" h="711708">
                  <a:moveTo>
                    <a:pt x="0" y="355854"/>
                  </a:moveTo>
                  <a:cubicBezTo>
                    <a:pt x="0" y="159385"/>
                    <a:pt x="162052" y="0"/>
                    <a:pt x="361823" y="0"/>
                  </a:cubicBezTo>
                  <a:lnTo>
                    <a:pt x="10881233" y="0"/>
                  </a:lnTo>
                  <a:cubicBezTo>
                    <a:pt x="11081131" y="0"/>
                    <a:pt x="11243056" y="159385"/>
                    <a:pt x="11243056" y="355854"/>
                  </a:cubicBezTo>
                  <a:cubicBezTo>
                    <a:pt x="11243056" y="552323"/>
                    <a:pt x="11081003" y="711708"/>
                    <a:pt x="10881233" y="711708"/>
                  </a:cubicBezTo>
                  <a:lnTo>
                    <a:pt x="361823" y="711708"/>
                  </a:lnTo>
                  <a:cubicBezTo>
                    <a:pt x="162052" y="711835"/>
                    <a:pt x="0" y="552450"/>
                    <a:pt x="0" y="355854"/>
                  </a:cubicBezTo>
                  <a:close/>
                </a:path>
              </a:pathLst>
            </a:custGeom>
            <a:solidFill>
              <a:srgbClr val="EFEBE2"/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1255756" cy="724408"/>
            </a:xfrm>
            <a:custGeom>
              <a:avLst/>
              <a:gdLst/>
              <a:ahLst/>
              <a:cxnLst/>
              <a:rect l="l" t="t" r="r" b="b"/>
              <a:pathLst>
                <a:path w="11255756" h="724408">
                  <a:moveTo>
                    <a:pt x="0" y="362204"/>
                  </a:moveTo>
                  <a:cubicBezTo>
                    <a:pt x="0" y="162052"/>
                    <a:pt x="164973" y="0"/>
                    <a:pt x="368173" y="0"/>
                  </a:cubicBezTo>
                  <a:lnTo>
                    <a:pt x="10887583" y="0"/>
                  </a:lnTo>
                  <a:lnTo>
                    <a:pt x="10887583" y="6350"/>
                  </a:lnTo>
                  <a:lnTo>
                    <a:pt x="10887583" y="0"/>
                  </a:lnTo>
                  <a:cubicBezTo>
                    <a:pt x="11090783" y="0"/>
                    <a:pt x="11255756" y="162052"/>
                    <a:pt x="11255756" y="362204"/>
                  </a:cubicBezTo>
                  <a:lnTo>
                    <a:pt x="11249406" y="362204"/>
                  </a:lnTo>
                  <a:lnTo>
                    <a:pt x="11255756" y="362204"/>
                  </a:lnTo>
                  <a:lnTo>
                    <a:pt x="11249406" y="362204"/>
                  </a:lnTo>
                  <a:lnTo>
                    <a:pt x="11255756" y="362204"/>
                  </a:lnTo>
                  <a:cubicBezTo>
                    <a:pt x="11255756" y="562356"/>
                    <a:pt x="11090783" y="724408"/>
                    <a:pt x="10887583" y="724408"/>
                  </a:cubicBezTo>
                  <a:lnTo>
                    <a:pt x="10887583" y="718058"/>
                  </a:lnTo>
                  <a:lnTo>
                    <a:pt x="10887583" y="724408"/>
                  </a:lnTo>
                  <a:lnTo>
                    <a:pt x="368173" y="724408"/>
                  </a:lnTo>
                  <a:lnTo>
                    <a:pt x="368173" y="718058"/>
                  </a:lnTo>
                  <a:lnTo>
                    <a:pt x="368173" y="724408"/>
                  </a:lnTo>
                  <a:cubicBezTo>
                    <a:pt x="164973" y="724535"/>
                    <a:pt x="0" y="562356"/>
                    <a:pt x="0" y="362204"/>
                  </a:cubicBezTo>
                  <a:lnTo>
                    <a:pt x="6350" y="362204"/>
                  </a:lnTo>
                  <a:lnTo>
                    <a:pt x="0" y="362204"/>
                  </a:lnTo>
                  <a:moveTo>
                    <a:pt x="12700" y="362204"/>
                  </a:moveTo>
                  <a:lnTo>
                    <a:pt x="6350" y="362204"/>
                  </a:lnTo>
                  <a:lnTo>
                    <a:pt x="12700" y="362204"/>
                  </a:lnTo>
                  <a:cubicBezTo>
                    <a:pt x="12700" y="555244"/>
                    <a:pt x="171704" y="711835"/>
                    <a:pt x="368173" y="711835"/>
                  </a:cubicBezTo>
                  <a:lnTo>
                    <a:pt x="10887583" y="711835"/>
                  </a:lnTo>
                  <a:cubicBezTo>
                    <a:pt x="11084052" y="711835"/>
                    <a:pt x="11243056" y="555244"/>
                    <a:pt x="11243056" y="362331"/>
                  </a:cubicBezTo>
                  <a:cubicBezTo>
                    <a:pt x="11243056" y="169418"/>
                    <a:pt x="11084052" y="12700"/>
                    <a:pt x="10887583" y="12700"/>
                  </a:cubicBezTo>
                  <a:lnTo>
                    <a:pt x="368173" y="12700"/>
                  </a:lnTo>
                  <a:lnTo>
                    <a:pt x="368173" y="6350"/>
                  </a:lnTo>
                  <a:lnTo>
                    <a:pt x="368173" y="12700"/>
                  </a:lnTo>
                  <a:cubicBezTo>
                    <a:pt x="171704" y="12700"/>
                    <a:pt x="12700" y="169291"/>
                    <a:pt x="12700" y="362204"/>
                  </a:cubicBezTo>
                  <a:close/>
                </a:path>
              </a:pathLst>
            </a:custGeom>
            <a:solidFill>
              <a:srgbClr val="EFEBE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13265021" y="2574596"/>
            <a:ext cx="266849" cy="266849"/>
          </a:xfrm>
          <a:custGeom>
            <a:avLst/>
            <a:gdLst/>
            <a:ahLst/>
            <a:cxnLst/>
            <a:rect l="l" t="t" r="r" b="b"/>
            <a:pathLst>
              <a:path w="266849" h="266849">
                <a:moveTo>
                  <a:pt x="0" y="0"/>
                </a:moveTo>
                <a:lnTo>
                  <a:pt x="266849" y="0"/>
                </a:lnTo>
                <a:lnTo>
                  <a:pt x="266849" y="266849"/>
                </a:lnTo>
                <a:lnTo>
                  <a:pt x="0" y="266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315271" y="5833319"/>
            <a:ext cx="8304162" cy="3281660"/>
            <a:chOff x="0" y="0"/>
            <a:chExt cx="11072217" cy="43755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72241" cy="4375546"/>
            </a:xfrm>
            <a:custGeom>
              <a:avLst/>
              <a:gdLst/>
              <a:ahLst/>
              <a:cxnLst/>
              <a:rect l="l" t="t" r="r" b="b"/>
              <a:pathLst>
                <a:path w="11072241" h="4375546">
                  <a:moveTo>
                    <a:pt x="0" y="393565"/>
                  </a:moveTo>
                  <a:cubicBezTo>
                    <a:pt x="0" y="176192"/>
                    <a:pt x="95631" y="0"/>
                    <a:pt x="213614" y="0"/>
                  </a:cubicBezTo>
                  <a:lnTo>
                    <a:pt x="10858627" y="0"/>
                  </a:lnTo>
                  <a:cubicBezTo>
                    <a:pt x="10976610" y="0"/>
                    <a:pt x="11072241" y="176192"/>
                    <a:pt x="11072241" y="393565"/>
                  </a:cubicBezTo>
                  <a:lnTo>
                    <a:pt x="11072241" y="3981981"/>
                  </a:lnTo>
                  <a:cubicBezTo>
                    <a:pt x="11072241" y="4199355"/>
                    <a:pt x="10976610" y="4375546"/>
                    <a:pt x="10858627" y="4375546"/>
                  </a:cubicBezTo>
                  <a:lnTo>
                    <a:pt x="213614" y="4375546"/>
                  </a:lnTo>
                  <a:cubicBezTo>
                    <a:pt x="95631" y="4375546"/>
                    <a:pt x="0" y="4199355"/>
                    <a:pt x="0" y="3981981"/>
                  </a:cubicBezTo>
                  <a:close/>
                </a:path>
              </a:pathLst>
            </a:custGeom>
            <a:solidFill>
              <a:srgbClr val="EFEBE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553002" y="6029961"/>
            <a:ext cx="278011" cy="222349"/>
            <a:chOff x="0" y="0"/>
            <a:chExt cx="370682" cy="2964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0713" cy="296418"/>
            </a:xfrm>
            <a:custGeom>
              <a:avLst/>
              <a:gdLst/>
              <a:ahLst/>
              <a:cxnLst/>
              <a:rect l="l" t="t" r="r" b="b"/>
              <a:pathLst>
                <a:path w="370713" h="296418">
                  <a:moveTo>
                    <a:pt x="0" y="0"/>
                  </a:moveTo>
                  <a:lnTo>
                    <a:pt x="370713" y="0"/>
                  </a:lnTo>
                  <a:lnTo>
                    <a:pt x="370713" y="296418"/>
                  </a:lnTo>
                  <a:lnTo>
                    <a:pt x="0" y="296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03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/>
          <p:cNvSpPr/>
          <p:nvPr/>
        </p:nvSpPr>
        <p:spPr>
          <a:xfrm>
            <a:off x="663625" y="5833319"/>
            <a:ext cx="7749657" cy="3380788"/>
          </a:xfrm>
          <a:custGeom>
            <a:avLst/>
            <a:gdLst/>
            <a:ahLst/>
            <a:cxnLst/>
            <a:rect l="l" t="t" r="r" b="b"/>
            <a:pathLst>
              <a:path w="7749657" h="3380788">
                <a:moveTo>
                  <a:pt x="0" y="0"/>
                </a:moveTo>
                <a:lnTo>
                  <a:pt x="7749657" y="0"/>
                </a:lnTo>
                <a:lnTo>
                  <a:pt x="7749657" y="3380787"/>
                </a:lnTo>
                <a:lnTo>
                  <a:pt x="0" y="33807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009593" y="8037991"/>
            <a:ext cx="6510856" cy="813857"/>
          </a:xfrm>
          <a:custGeom>
            <a:avLst/>
            <a:gdLst/>
            <a:ahLst/>
            <a:cxnLst/>
            <a:rect l="l" t="t" r="r" b="b"/>
            <a:pathLst>
              <a:path w="6510856" h="813857">
                <a:moveTo>
                  <a:pt x="0" y="0"/>
                </a:moveTo>
                <a:lnTo>
                  <a:pt x="6510856" y="0"/>
                </a:lnTo>
                <a:lnTo>
                  <a:pt x="6510856" y="813857"/>
                </a:lnTo>
                <a:lnTo>
                  <a:pt x="0" y="8138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67601" y="662459"/>
            <a:ext cx="5909399" cy="601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87"/>
              </a:lnSpc>
            </a:pPr>
            <a:r>
              <a:rPr lang="en-US" sz="39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Challenge: Imbalance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0212" y="1750893"/>
            <a:ext cx="2329101" cy="460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5"/>
              </a:lnSpc>
            </a:pPr>
            <a:r>
              <a:rPr lang="en-US" sz="276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Challenges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0212" y="3234648"/>
            <a:ext cx="2760345" cy="33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4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Severe Class Imbalance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0212" y="3707475"/>
            <a:ext cx="8076456" cy="86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0"/>
              </a:lnSpc>
            </a:pPr>
            <a:r>
              <a:rPr lang="en-US" sz="2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majority of pixels are "Not Glacier." A model that always predicts '0' would have high accuracy but be useless.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79788" y="3243538"/>
            <a:ext cx="1959888" cy="3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 Ambiguity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60217" y="3707475"/>
            <a:ext cx="8076605" cy="86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0"/>
              </a:lnSpc>
            </a:pPr>
            <a:r>
              <a:rPr lang="en-US" sz="2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Ice, snow, clouds, and debris-covered ice all share similar spectral characteristics, making differentiation difficult.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0212" y="5257056"/>
            <a:ext cx="1810822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Accuracy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70516" y="5414219"/>
            <a:ext cx="2699028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Robust Metric: MCC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04226" y="5966669"/>
            <a:ext cx="4330184" cy="3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Matthews Correlation Coefficient (MCC)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04226" y="6568976"/>
            <a:ext cx="7492604" cy="110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18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MCC is superior simple accuracy for imbalanced data. It assesses all four confusion matrix categories (TP, TN, FP, FN), yielding a value between -1 (perfect misclassification) and +1 (perfect classification).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634023" y="4585234"/>
            <a:ext cx="11019954" cy="5509976"/>
            <a:chOff x="0" y="0"/>
            <a:chExt cx="13362782" cy="66813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62812" cy="6681343"/>
            </a:xfrm>
            <a:custGeom>
              <a:avLst/>
              <a:gdLst/>
              <a:ahLst/>
              <a:cxnLst/>
              <a:rect l="l" t="t" r="r" b="b"/>
              <a:pathLst>
                <a:path w="13362812" h="6681343">
                  <a:moveTo>
                    <a:pt x="0" y="0"/>
                  </a:moveTo>
                  <a:lnTo>
                    <a:pt x="13362812" y="0"/>
                  </a:lnTo>
                  <a:lnTo>
                    <a:pt x="13362812" y="6681343"/>
                  </a:lnTo>
                  <a:lnTo>
                    <a:pt x="0" y="6681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0" r="-7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56469" y="1338920"/>
            <a:ext cx="5624512" cy="3055814"/>
            <a:chOff x="0" y="0"/>
            <a:chExt cx="7499350" cy="4074419"/>
          </a:xfrm>
        </p:grpSpPr>
        <p:sp>
          <p:nvSpPr>
            <p:cNvPr id="5" name="Freeform 5"/>
            <p:cNvSpPr/>
            <p:nvPr/>
          </p:nvSpPr>
          <p:spPr>
            <a:xfrm>
              <a:off x="6350" y="9212"/>
              <a:ext cx="7486650" cy="4055982"/>
            </a:xfrm>
            <a:custGeom>
              <a:avLst/>
              <a:gdLst/>
              <a:ahLst/>
              <a:cxnLst/>
              <a:rect l="l" t="t" r="r" b="b"/>
              <a:pathLst>
                <a:path w="7486650" h="4055982">
                  <a:moveTo>
                    <a:pt x="0" y="279132"/>
                  </a:moveTo>
                  <a:cubicBezTo>
                    <a:pt x="0" y="124919"/>
                    <a:pt x="86360" y="0"/>
                    <a:pt x="193040" y="0"/>
                  </a:cubicBezTo>
                  <a:lnTo>
                    <a:pt x="7293610" y="0"/>
                  </a:lnTo>
                  <a:cubicBezTo>
                    <a:pt x="7400290" y="0"/>
                    <a:pt x="7486650" y="124919"/>
                    <a:pt x="7486650" y="279132"/>
                  </a:cubicBezTo>
                  <a:lnTo>
                    <a:pt x="7486650" y="3776850"/>
                  </a:lnTo>
                  <a:cubicBezTo>
                    <a:pt x="7486650" y="3931064"/>
                    <a:pt x="7400290" y="4055983"/>
                    <a:pt x="7293610" y="4055983"/>
                  </a:cubicBezTo>
                  <a:lnTo>
                    <a:pt x="193040" y="4055983"/>
                  </a:lnTo>
                  <a:cubicBezTo>
                    <a:pt x="86360" y="4055983"/>
                    <a:pt x="0" y="3931064"/>
                    <a:pt x="0" y="3776850"/>
                  </a:cubicBezTo>
                  <a:close/>
                </a:path>
              </a:pathLst>
            </a:custGeom>
            <a:solidFill>
              <a:srgbClr val="EFEBE2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499350" cy="4074407"/>
            </a:xfrm>
            <a:custGeom>
              <a:avLst/>
              <a:gdLst/>
              <a:ahLst/>
              <a:cxnLst/>
              <a:rect l="l" t="t" r="r" b="b"/>
              <a:pathLst>
                <a:path w="7499350" h="4074407">
                  <a:moveTo>
                    <a:pt x="0" y="288344"/>
                  </a:moveTo>
                  <a:cubicBezTo>
                    <a:pt x="0" y="129156"/>
                    <a:pt x="89281" y="0"/>
                    <a:pt x="199390" y="0"/>
                  </a:cubicBezTo>
                  <a:lnTo>
                    <a:pt x="7299960" y="0"/>
                  </a:lnTo>
                  <a:lnTo>
                    <a:pt x="7299960" y="9212"/>
                  </a:lnTo>
                  <a:lnTo>
                    <a:pt x="7299960" y="0"/>
                  </a:lnTo>
                  <a:cubicBezTo>
                    <a:pt x="7410069" y="0"/>
                    <a:pt x="7499350" y="129156"/>
                    <a:pt x="7499350" y="288344"/>
                  </a:cubicBezTo>
                  <a:lnTo>
                    <a:pt x="7493000" y="288344"/>
                  </a:lnTo>
                  <a:lnTo>
                    <a:pt x="7499350" y="288344"/>
                  </a:lnTo>
                  <a:lnTo>
                    <a:pt x="7499350" y="3786062"/>
                  </a:lnTo>
                  <a:lnTo>
                    <a:pt x="7493000" y="3786062"/>
                  </a:lnTo>
                  <a:lnTo>
                    <a:pt x="7499350" y="3786062"/>
                  </a:lnTo>
                  <a:cubicBezTo>
                    <a:pt x="7499350" y="3945435"/>
                    <a:pt x="7410069" y="4074407"/>
                    <a:pt x="7299960" y="4074407"/>
                  </a:cubicBezTo>
                  <a:lnTo>
                    <a:pt x="7299960" y="4065195"/>
                  </a:lnTo>
                  <a:lnTo>
                    <a:pt x="7299960" y="4074407"/>
                  </a:lnTo>
                  <a:lnTo>
                    <a:pt x="199390" y="4074407"/>
                  </a:lnTo>
                  <a:lnTo>
                    <a:pt x="199390" y="4065195"/>
                  </a:lnTo>
                  <a:lnTo>
                    <a:pt x="199390" y="4074407"/>
                  </a:lnTo>
                  <a:cubicBezTo>
                    <a:pt x="89281" y="4074407"/>
                    <a:pt x="0" y="3945251"/>
                    <a:pt x="0" y="3786062"/>
                  </a:cubicBezTo>
                  <a:lnTo>
                    <a:pt x="0" y="288344"/>
                  </a:lnTo>
                  <a:lnTo>
                    <a:pt x="6350" y="288344"/>
                  </a:lnTo>
                  <a:lnTo>
                    <a:pt x="0" y="288344"/>
                  </a:lnTo>
                  <a:moveTo>
                    <a:pt x="12700" y="288344"/>
                  </a:moveTo>
                  <a:lnTo>
                    <a:pt x="12700" y="3786062"/>
                  </a:lnTo>
                  <a:lnTo>
                    <a:pt x="6350" y="3786062"/>
                  </a:lnTo>
                  <a:lnTo>
                    <a:pt x="12700" y="3786062"/>
                  </a:lnTo>
                  <a:cubicBezTo>
                    <a:pt x="12700" y="3935117"/>
                    <a:pt x="96266" y="4055982"/>
                    <a:pt x="199390" y="4055982"/>
                  </a:cubicBezTo>
                  <a:lnTo>
                    <a:pt x="7299960" y="4055982"/>
                  </a:lnTo>
                  <a:cubicBezTo>
                    <a:pt x="7403084" y="4055982"/>
                    <a:pt x="7486650" y="3935117"/>
                    <a:pt x="7486650" y="3786062"/>
                  </a:cubicBezTo>
                  <a:lnTo>
                    <a:pt x="7486650" y="288344"/>
                  </a:lnTo>
                  <a:cubicBezTo>
                    <a:pt x="7486650" y="139290"/>
                    <a:pt x="7403084" y="18425"/>
                    <a:pt x="7299960" y="18425"/>
                  </a:cubicBezTo>
                  <a:lnTo>
                    <a:pt x="199390" y="18425"/>
                  </a:lnTo>
                  <a:lnTo>
                    <a:pt x="199390" y="9212"/>
                  </a:lnTo>
                  <a:lnTo>
                    <a:pt x="199390" y="18425"/>
                  </a:lnTo>
                  <a:cubicBezTo>
                    <a:pt x="96266" y="18425"/>
                    <a:pt x="12700" y="139290"/>
                    <a:pt x="12700" y="288344"/>
                  </a:cubicBezTo>
                  <a:close/>
                </a:path>
              </a:pathLst>
            </a:custGeom>
            <a:solidFill>
              <a:srgbClr val="DDD6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31044" y="1513495"/>
            <a:ext cx="481012" cy="481012"/>
            <a:chOff x="0" y="0"/>
            <a:chExt cx="641350" cy="6413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1350" cy="641350"/>
            </a:xfrm>
            <a:custGeom>
              <a:avLst/>
              <a:gdLst/>
              <a:ahLst/>
              <a:cxnLst/>
              <a:rect l="l" t="t" r="r" b="b"/>
              <a:pathLst>
                <a:path w="641350" h="641350">
                  <a:moveTo>
                    <a:pt x="0" y="320675"/>
                  </a:moveTo>
                  <a:cubicBezTo>
                    <a:pt x="0" y="143510"/>
                    <a:pt x="143510" y="0"/>
                    <a:pt x="320675" y="0"/>
                  </a:cubicBezTo>
                  <a:cubicBezTo>
                    <a:pt x="497840" y="0"/>
                    <a:pt x="641350" y="143510"/>
                    <a:pt x="641350" y="320675"/>
                  </a:cubicBezTo>
                  <a:cubicBezTo>
                    <a:pt x="641350" y="497840"/>
                    <a:pt x="497840" y="641350"/>
                    <a:pt x="320675" y="641350"/>
                  </a:cubicBezTo>
                  <a:cubicBezTo>
                    <a:pt x="143510" y="641350"/>
                    <a:pt x="0" y="497840"/>
                    <a:pt x="0" y="320675"/>
                  </a:cubicBezTo>
                  <a:close/>
                </a:path>
              </a:pathLst>
            </a:custGeom>
            <a:solidFill>
              <a:srgbClr val="8F867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863352" y="1645803"/>
            <a:ext cx="216396" cy="216396"/>
          </a:xfrm>
          <a:custGeom>
            <a:avLst/>
            <a:gdLst/>
            <a:ahLst/>
            <a:cxnLst/>
            <a:rect l="l" t="t" r="r" b="b"/>
            <a:pathLst>
              <a:path w="216396" h="216396">
                <a:moveTo>
                  <a:pt x="0" y="0"/>
                </a:moveTo>
                <a:lnTo>
                  <a:pt x="216397" y="0"/>
                </a:lnTo>
                <a:lnTo>
                  <a:pt x="216397" y="216397"/>
                </a:lnTo>
                <a:lnTo>
                  <a:pt x="0" y="216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521" r="-6521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331744" y="1338920"/>
            <a:ext cx="5624513" cy="3055814"/>
            <a:chOff x="0" y="0"/>
            <a:chExt cx="7499350" cy="4074419"/>
          </a:xfrm>
        </p:grpSpPr>
        <p:sp>
          <p:nvSpPr>
            <p:cNvPr id="11" name="Freeform 11"/>
            <p:cNvSpPr/>
            <p:nvPr/>
          </p:nvSpPr>
          <p:spPr>
            <a:xfrm>
              <a:off x="6350" y="9212"/>
              <a:ext cx="7486650" cy="4055982"/>
            </a:xfrm>
            <a:custGeom>
              <a:avLst/>
              <a:gdLst/>
              <a:ahLst/>
              <a:cxnLst/>
              <a:rect l="l" t="t" r="r" b="b"/>
              <a:pathLst>
                <a:path w="7486650" h="4055982">
                  <a:moveTo>
                    <a:pt x="0" y="279132"/>
                  </a:moveTo>
                  <a:cubicBezTo>
                    <a:pt x="0" y="124919"/>
                    <a:pt x="86360" y="0"/>
                    <a:pt x="193040" y="0"/>
                  </a:cubicBezTo>
                  <a:lnTo>
                    <a:pt x="7293610" y="0"/>
                  </a:lnTo>
                  <a:cubicBezTo>
                    <a:pt x="7400290" y="0"/>
                    <a:pt x="7486650" y="124919"/>
                    <a:pt x="7486650" y="279132"/>
                  </a:cubicBezTo>
                  <a:lnTo>
                    <a:pt x="7486650" y="3776850"/>
                  </a:lnTo>
                  <a:cubicBezTo>
                    <a:pt x="7486650" y="3931064"/>
                    <a:pt x="7400290" y="4055983"/>
                    <a:pt x="7293610" y="4055983"/>
                  </a:cubicBezTo>
                  <a:lnTo>
                    <a:pt x="193040" y="4055983"/>
                  </a:lnTo>
                  <a:cubicBezTo>
                    <a:pt x="86360" y="4055983"/>
                    <a:pt x="0" y="3931064"/>
                    <a:pt x="0" y="3776850"/>
                  </a:cubicBezTo>
                  <a:close/>
                </a:path>
              </a:pathLst>
            </a:custGeom>
            <a:solidFill>
              <a:srgbClr val="EFEBE2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499350" cy="4074407"/>
            </a:xfrm>
            <a:custGeom>
              <a:avLst/>
              <a:gdLst/>
              <a:ahLst/>
              <a:cxnLst/>
              <a:rect l="l" t="t" r="r" b="b"/>
              <a:pathLst>
                <a:path w="7499350" h="4074407">
                  <a:moveTo>
                    <a:pt x="0" y="288344"/>
                  </a:moveTo>
                  <a:cubicBezTo>
                    <a:pt x="0" y="129156"/>
                    <a:pt x="89281" y="0"/>
                    <a:pt x="199390" y="0"/>
                  </a:cubicBezTo>
                  <a:lnTo>
                    <a:pt x="7299960" y="0"/>
                  </a:lnTo>
                  <a:lnTo>
                    <a:pt x="7299960" y="9212"/>
                  </a:lnTo>
                  <a:lnTo>
                    <a:pt x="7299960" y="0"/>
                  </a:lnTo>
                  <a:cubicBezTo>
                    <a:pt x="7410069" y="0"/>
                    <a:pt x="7499350" y="129156"/>
                    <a:pt x="7499350" y="288344"/>
                  </a:cubicBezTo>
                  <a:lnTo>
                    <a:pt x="7493000" y="288344"/>
                  </a:lnTo>
                  <a:lnTo>
                    <a:pt x="7499350" y="288344"/>
                  </a:lnTo>
                  <a:lnTo>
                    <a:pt x="7499350" y="3786062"/>
                  </a:lnTo>
                  <a:lnTo>
                    <a:pt x="7493000" y="3786062"/>
                  </a:lnTo>
                  <a:lnTo>
                    <a:pt x="7499350" y="3786062"/>
                  </a:lnTo>
                  <a:cubicBezTo>
                    <a:pt x="7499350" y="3945435"/>
                    <a:pt x="7410069" y="4074407"/>
                    <a:pt x="7299960" y="4074407"/>
                  </a:cubicBezTo>
                  <a:lnTo>
                    <a:pt x="7299960" y="4065195"/>
                  </a:lnTo>
                  <a:lnTo>
                    <a:pt x="7299960" y="4074407"/>
                  </a:lnTo>
                  <a:lnTo>
                    <a:pt x="199390" y="4074407"/>
                  </a:lnTo>
                  <a:lnTo>
                    <a:pt x="199390" y="4065195"/>
                  </a:lnTo>
                  <a:lnTo>
                    <a:pt x="199390" y="4074407"/>
                  </a:lnTo>
                  <a:cubicBezTo>
                    <a:pt x="89281" y="4074407"/>
                    <a:pt x="0" y="3945251"/>
                    <a:pt x="0" y="3786062"/>
                  </a:cubicBezTo>
                  <a:lnTo>
                    <a:pt x="0" y="288344"/>
                  </a:lnTo>
                  <a:lnTo>
                    <a:pt x="6350" y="288344"/>
                  </a:lnTo>
                  <a:lnTo>
                    <a:pt x="0" y="288344"/>
                  </a:lnTo>
                  <a:moveTo>
                    <a:pt x="12700" y="288344"/>
                  </a:moveTo>
                  <a:lnTo>
                    <a:pt x="12700" y="3786062"/>
                  </a:lnTo>
                  <a:lnTo>
                    <a:pt x="6350" y="3786062"/>
                  </a:lnTo>
                  <a:lnTo>
                    <a:pt x="12700" y="3786062"/>
                  </a:lnTo>
                  <a:cubicBezTo>
                    <a:pt x="12700" y="3935117"/>
                    <a:pt x="96266" y="4055982"/>
                    <a:pt x="199390" y="4055982"/>
                  </a:cubicBezTo>
                  <a:lnTo>
                    <a:pt x="7299960" y="4055982"/>
                  </a:lnTo>
                  <a:cubicBezTo>
                    <a:pt x="7403084" y="4055982"/>
                    <a:pt x="7486650" y="3935117"/>
                    <a:pt x="7486650" y="3786062"/>
                  </a:cubicBezTo>
                  <a:lnTo>
                    <a:pt x="7486650" y="288344"/>
                  </a:lnTo>
                  <a:cubicBezTo>
                    <a:pt x="7486650" y="139290"/>
                    <a:pt x="7403084" y="18425"/>
                    <a:pt x="7299960" y="18425"/>
                  </a:cubicBezTo>
                  <a:lnTo>
                    <a:pt x="199390" y="18425"/>
                  </a:lnTo>
                  <a:lnTo>
                    <a:pt x="199390" y="9212"/>
                  </a:lnTo>
                  <a:lnTo>
                    <a:pt x="199390" y="18425"/>
                  </a:lnTo>
                  <a:cubicBezTo>
                    <a:pt x="96266" y="18425"/>
                    <a:pt x="12700" y="139290"/>
                    <a:pt x="12700" y="288344"/>
                  </a:cubicBezTo>
                  <a:close/>
                </a:path>
              </a:pathLst>
            </a:custGeom>
            <a:solidFill>
              <a:srgbClr val="DDD6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6506319" y="1513495"/>
            <a:ext cx="481012" cy="481012"/>
            <a:chOff x="0" y="0"/>
            <a:chExt cx="641350" cy="6413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41350" cy="641350"/>
            </a:xfrm>
            <a:custGeom>
              <a:avLst/>
              <a:gdLst/>
              <a:ahLst/>
              <a:cxnLst/>
              <a:rect l="l" t="t" r="r" b="b"/>
              <a:pathLst>
                <a:path w="641350" h="641350">
                  <a:moveTo>
                    <a:pt x="0" y="320675"/>
                  </a:moveTo>
                  <a:cubicBezTo>
                    <a:pt x="0" y="143510"/>
                    <a:pt x="143510" y="0"/>
                    <a:pt x="320675" y="0"/>
                  </a:cubicBezTo>
                  <a:cubicBezTo>
                    <a:pt x="497840" y="0"/>
                    <a:pt x="641350" y="143510"/>
                    <a:pt x="641350" y="320675"/>
                  </a:cubicBezTo>
                  <a:cubicBezTo>
                    <a:pt x="641350" y="497840"/>
                    <a:pt x="497840" y="641350"/>
                    <a:pt x="320675" y="641350"/>
                  </a:cubicBezTo>
                  <a:cubicBezTo>
                    <a:pt x="143510" y="641350"/>
                    <a:pt x="0" y="497840"/>
                    <a:pt x="0" y="320675"/>
                  </a:cubicBezTo>
                  <a:close/>
                </a:path>
              </a:pathLst>
            </a:custGeom>
            <a:solidFill>
              <a:srgbClr val="8F867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6638627" y="1645803"/>
            <a:ext cx="216396" cy="216396"/>
          </a:xfrm>
          <a:custGeom>
            <a:avLst/>
            <a:gdLst/>
            <a:ahLst/>
            <a:cxnLst/>
            <a:rect l="l" t="t" r="r" b="b"/>
            <a:pathLst>
              <a:path w="216396" h="216396">
                <a:moveTo>
                  <a:pt x="0" y="0"/>
                </a:moveTo>
                <a:lnTo>
                  <a:pt x="216397" y="0"/>
                </a:lnTo>
                <a:lnTo>
                  <a:pt x="216397" y="216397"/>
                </a:lnTo>
                <a:lnTo>
                  <a:pt x="0" y="2163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173" b="-2173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107019" y="1338920"/>
            <a:ext cx="5624512" cy="3055814"/>
            <a:chOff x="0" y="0"/>
            <a:chExt cx="7499350" cy="4074419"/>
          </a:xfrm>
        </p:grpSpPr>
        <p:sp>
          <p:nvSpPr>
            <p:cNvPr id="17" name="Freeform 17"/>
            <p:cNvSpPr/>
            <p:nvPr/>
          </p:nvSpPr>
          <p:spPr>
            <a:xfrm>
              <a:off x="6350" y="9212"/>
              <a:ext cx="7486650" cy="4055982"/>
            </a:xfrm>
            <a:custGeom>
              <a:avLst/>
              <a:gdLst/>
              <a:ahLst/>
              <a:cxnLst/>
              <a:rect l="l" t="t" r="r" b="b"/>
              <a:pathLst>
                <a:path w="7486650" h="4055982">
                  <a:moveTo>
                    <a:pt x="0" y="279132"/>
                  </a:moveTo>
                  <a:cubicBezTo>
                    <a:pt x="0" y="124919"/>
                    <a:pt x="86360" y="0"/>
                    <a:pt x="193040" y="0"/>
                  </a:cubicBezTo>
                  <a:lnTo>
                    <a:pt x="7293610" y="0"/>
                  </a:lnTo>
                  <a:cubicBezTo>
                    <a:pt x="7400290" y="0"/>
                    <a:pt x="7486650" y="124919"/>
                    <a:pt x="7486650" y="279132"/>
                  </a:cubicBezTo>
                  <a:lnTo>
                    <a:pt x="7486650" y="3776850"/>
                  </a:lnTo>
                  <a:cubicBezTo>
                    <a:pt x="7486650" y="3931064"/>
                    <a:pt x="7400290" y="4055983"/>
                    <a:pt x="7293610" y="4055983"/>
                  </a:cubicBezTo>
                  <a:lnTo>
                    <a:pt x="193040" y="4055983"/>
                  </a:lnTo>
                  <a:cubicBezTo>
                    <a:pt x="86360" y="4055983"/>
                    <a:pt x="0" y="3931064"/>
                    <a:pt x="0" y="3776850"/>
                  </a:cubicBezTo>
                  <a:close/>
                </a:path>
              </a:pathLst>
            </a:custGeom>
            <a:solidFill>
              <a:srgbClr val="EFEBE2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7499350" cy="4074407"/>
            </a:xfrm>
            <a:custGeom>
              <a:avLst/>
              <a:gdLst/>
              <a:ahLst/>
              <a:cxnLst/>
              <a:rect l="l" t="t" r="r" b="b"/>
              <a:pathLst>
                <a:path w="7499350" h="4074407">
                  <a:moveTo>
                    <a:pt x="0" y="288344"/>
                  </a:moveTo>
                  <a:cubicBezTo>
                    <a:pt x="0" y="129156"/>
                    <a:pt x="89281" y="0"/>
                    <a:pt x="199390" y="0"/>
                  </a:cubicBezTo>
                  <a:lnTo>
                    <a:pt x="7299960" y="0"/>
                  </a:lnTo>
                  <a:lnTo>
                    <a:pt x="7299960" y="9212"/>
                  </a:lnTo>
                  <a:lnTo>
                    <a:pt x="7299960" y="0"/>
                  </a:lnTo>
                  <a:cubicBezTo>
                    <a:pt x="7410069" y="0"/>
                    <a:pt x="7499350" y="129156"/>
                    <a:pt x="7499350" y="288344"/>
                  </a:cubicBezTo>
                  <a:lnTo>
                    <a:pt x="7493000" y="288344"/>
                  </a:lnTo>
                  <a:lnTo>
                    <a:pt x="7499350" y="288344"/>
                  </a:lnTo>
                  <a:lnTo>
                    <a:pt x="7499350" y="3786062"/>
                  </a:lnTo>
                  <a:lnTo>
                    <a:pt x="7493000" y="3786062"/>
                  </a:lnTo>
                  <a:lnTo>
                    <a:pt x="7499350" y="3786062"/>
                  </a:lnTo>
                  <a:cubicBezTo>
                    <a:pt x="7499350" y="3945435"/>
                    <a:pt x="7410069" y="4074407"/>
                    <a:pt x="7299960" y="4074407"/>
                  </a:cubicBezTo>
                  <a:lnTo>
                    <a:pt x="7299960" y="4065195"/>
                  </a:lnTo>
                  <a:lnTo>
                    <a:pt x="7299960" y="4074407"/>
                  </a:lnTo>
                  <a:lnTo>
                    <a:pt x="199390" y="4074407"/>
                  </a:lnTo>
                  <a:lnTo>
                    <a:pt x="199390" y="4065195"/>
                  </a:lnTo>
                  <a:lnTo>
                    <a:pt x="199390" y="4074407"/>
                  </a:lnTo>
                  <a:cubicBezTo>
                    <a:pt x="89281" y="4074407"/>
                    <a:pt x="0" y="3945251"/>
                    <a:pt x="0" y="3786062"/>
                  </a:cubicBezTo>
                  <a:lnTo>
                    <a:pt x="0" y="288344"/>
                  </a:lnTo>
                  <a:lnTo>
                    <a:pt x="6350" y="288344"/>
                  </a:lnTo>
                  <a:lnTo>
                    <a:pt x="0" y="288344"/>
                  </a:lnTo>
                  <a:moveTo>
                    <a:pt x="12700" y="288344"/>
                  </a:moveTo>
                  <a:lnTo>
                    <a:pt x="12700" y="3786062"/>
                  </a:lnTo>
                  <a:lnTo>
                    <a:pt x="6350" y="3786062"/>
                  </a:lnTo>
                  <a:lnTo>
                    <a:pt x="12700" y="3786062"/>
                  </a:lnTo>
                  <a:cubicBezTo>
                    <a:pt x="12700" y="3935117"/>
                    <a:pt x="96266" y="4055982"/>
                    <a:pt x="199390" y="4055982"/>
                  </a:cubicBezTo>
                  <a:lnTo>
                    <a:pt x="7299960" y="4055982"/>
                  </a:lnTo>
                  <a:cubicBezTo>
                    <a:pt x="7403084" y="4055982"/>
                    <a:pt x="7486650" y="3935117"/>
                    <a:pt x="7486650" y="3786062"/>
                  </a:cubicBezTo>
                  <a:lnTo>
                    <a:pt x="7486650" y="288344"/>
                  </a:lnTo>
                  <a:cubicBezTo>
                    <a:pt x="7486650" y="139290"/>
                    <a:pt x="7403084" y="18425"/>
                    <a:pt x="7299960" y="18425"/>
                  </a:cubicBezTo>
                  <a:lnTo>
                    <a:pt x="199390" y="18425"/>
                  </a:lnTo>
                  <a:lnTo>
                    <a:pt x="199390" y="9212"/>
                  </a:lnTo>
                  <a:lnTo>
                    <a:pt x="199390" y="18425"/>
                  </a:lnTo>
                  <a:cubicBezTo>
                    <a:pt x="96266" y="18425"/>
                    <a:pt x="12700" y="139290"/>
                    <a:pt x="12700" y="288344"/>
                  </a:cubicBezTo>
                  <a:close/>
                </a:path>
              </a:pathLst>
            </a:custGeom>
            <a:solidFill>
              <a:srgbClr val="DDD6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12281595" y="1513495"/>
            <a:ext cx="481012" cy="481012"/>
            <a:chOff x="0" y="0"/>
            <a:chExt cx="641350" cy="6413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41350" cy="641350"/>
            </a:xfrm>
            <a:custGeom>
              <a:avLst/>
              <a:gdLst/>
              <a:ahLst/>
              <a:cxnLst/>
              <a:rect l="l" t="t" r="r" b="b"/>
              <a:pathLst>
                <a:path w="641350" h="641350">
                  <a:moveTo>
                    <a:pt x="0" y="320675"/>
                  </a:moveTo>
                  <a:cubicBezTo>
                    <a:pt x="0" y="143510"/>
                    <a:pt x="143510" y="0"/>
                    <a:pt x="320675" y="0"/>
                  </a:cubicBezTo>
                  <a:cubicBezTo>
                    <a:pt x="497840" y="0"/>
                    <a:pt x="641350" y="143510"/>
                    <a:pt x="641350" y="320675"/>
                  </a:cubicBezTo>
                  <a:cubicBezTo>
                    <a:pt x="641350" y="497840"/>
                    <a:pt x="497840" y="641350"/>
                    <a:pt x="320675" y="641350"/>
                  </a:cubicBezTo>
                  <a:cubicBezTo>
                    <a:pt x="143510" y="641350"/>
                    <a:pt x="0" y="497840"/>
                    <a:pt x="0" y="320675"/>
                  </a:cubicBezTo>
                  <a:close/>
                </a:path>
              </a:pathLst>
            </a:custGeom>
            <a:solidFill>
              <a:srgbClr val="8F867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12413902" y="1645803"/>
            <a:ext cx="216396" cy="216396"/>
          </a:xfrm>
          <a:custGeom>
            <a:avLst/>
            <a:gdLst/>
            <a:ahLst/>
            <a:cxnLst/>
            <a:rect l="l" t="t" r="r" b="b"/>
            <a:pathLst>
              <a:path w="216396" h="216396">
                <a:moveTo>
                  <a:pt x="0" y="0"/>
                </a:moveTo>
                <a:lnTo>
                  <a:pt x="216397" y="0"/>
                </a:lnTo>
                <a:lnTo>
                  <a:pt x="216397" y="216397"/>
                </a:lnTo>
                <a:lnTo>
                  <a:pt x="0" y="2163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6521" r="-6521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587425" y="387350"/>
            <a:ext cx="9055061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 b="1">
                <a:solidFill>
                  <a:srgbClr val="2828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PS1 Model Overview: U-Net Architecture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66731" y="1626753"/>
            <a:ext cx="2532936" cy="31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3"/>
              </a:lnSpc>
            </a:pPr>
            <a:r>
              <a:rPr lang="en-US" sz="196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Encoder Path (Context)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1551" y="2193007"/>
            <a:ext cx="4845843" cy="1736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3"/>
              </a:lnSpc>
            </a:pPr>
            <a:r>
              <a:rPr lang="en-US" sz="218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contracting path that captures high-level features (e.g., "there is a large icy object here") through successive convolutions and pooling.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44506" y="1626753"/>
            <a:ext cx="2989421" cy="31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3"/>
              </a:lnSpc>
            </a:pPr>
            <a:r>
              <a:rPr lang="en-US" sz="196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Decoder Path (Localization)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80895" y="2210993"/>
            <a:ext cx="4919232" cy="170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39"/>
              </a:lnSpc>
            </a:pPr>
            <a:r>
              <a:rPr lang="en-US" sz="214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expansive path that precisely localizes the features, reconstructing the image mask pixel-by-pixel to define the exact boundaries.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019783" y="1626753"/>
            <a:ext cx="2907387" cy="31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3"/>
              </a:lnSpc>
            </a:pPr>
            <a:r>
              <a:rPr lang="en-US" sz="196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Skip Connections (Fidelity)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522101" y="2092498"/>
            <a:ext cx="4936620" cy="210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90"/>
              </a:lnSpc>
            </a:pPr>
            <a:r>
              <a:rPr lang="en-US" sz="21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are the core innovation: they pass high-resolution feature maps directly from the encoder to the decoder, ensuring that fine-grained details and sharp edges are preserved.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69874" y="4685049"/>
            <a:ext cx="7460424" cy="45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2337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U-NET DAIGRAM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4462" y="407605"/>
            <a:ext cx="8140937" cy="601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 b="1" dirty="0">
                <a:solidFill>
                  <a:srgbClr val="2828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PS1: Sample Output (Binary Mask)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4938" y="1453949"/>
            <a:ext cx="16303526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PS1 model demonstrates strong performance in identifying glacier boundaries, providing a clear binary mask of glacier presence.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3722" y="2719602"/>
            <a:ext cx="3608784" cy="449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4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Multispectral Tile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3722" y="3403897"/>
            <a:ext cx="4556414" cy="1092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63"/>
              </a:lnSpc>
            </a:pPr>
            <a:r>
              <a:rPr lang="en-US" sz="267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 satellite imagery showing a glacier region.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04961" y="2722686"/>
            <a:ext cx="5585167" cy="449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6"/>
              </a:lnSpc>
            </a:pPr>
            <a:r>
              <a:rPr lang="en-US" sz="278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Predicted Binary Glacier Mask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04961" y="3358811"/>
            <a:ext cx="5585167" cy="1049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50"/>
              </a:lnSpc>
            </a:pPr>
            <a:r>
              <a:rPr lang="en-US" sz="260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Clear detection of glacier extent, distinguishing from non-glacier areas.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06189" y="2722490"/>
            <a:ext cx="2997398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Boundary Detection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06189" y="3349286"/>
            <a:ext cx="5028088" cy="1644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76"/>
              </a:lnSpc>
            </a:pPr>
            <a:r>
              <a:rPr lang="en-US" sz="26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 delineation of glacier edges, particularly in clean ice regions.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6596275" y="5143500"/>
            <a:ext cx="4640851" cy="4640851"/>
          </a:xfrm>
          <a:custGeom>
            <a:avLst/>
            <a:gdLst/>
            <a:ahLst/>
            <a:cxnLst/>
            <a:rect l="l" t="t" r="r" b="b"/>
            <a:pathLst>
              <a:path w="4640851" h="4640851">
                <a:moveTo>
                  <a:pt x="0" y="0"/>
                </a:moveTo>
                <a:lnTo>
                  <a:pt x="4640851" y="0"/>
                </a:lnTo>
                <a:lnTo>
                  <a:pt x="4640851" y="4640851"/>
                </a:lnTo>
                <a:lnTo>
                  <a:pt x="0" y="4640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37442" y="3995396"/>
            <a:ext cx="7752154" cy="173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45"/>
              </a:lnSpc>
              <a:spcBef>
                <a:spcPct val="0"/>
              </a:spcBef>
            </a:pPr>
            <a:r>
              <a:rPr lang="en-US" sz="11636" b="1" dirty="0">
                <a:solidFill>
                  <a:srgbClr val="26314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Phase Two :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1764458" y="3872753"/>
            <a:ext cx="3086100" cy="2541494"/>
            <a:chOff x="0" y="0"/>
            <a:chExt cx="647700" cy="533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7700" cy="533400"/>
            </a:xfrm>
            <a:custGeom>
              <a:avLst/>
              <a:gdLst/>
              <a:ahLst/>
              <a:cxnLst/>
              <a:rect l="l" t="t" r="r" b="b"/>
              <a:pathLst>
                <a:path w="647700" h="533400">
                  <a:moveTo>
                    <a:pt x="239386" y="166418"/>
                  </a:moveTo>
                  <a:lnTo>
                    <a:pt x="647700" y="166418"/>
                  </a:lnTo>
                  <a:lnTo>
                    <a:pt x="647700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26314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0650" y="136525"/>
              <a:ext cx="527050" cy="231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2733" y="861065"/>
            <a:ext cx="13401675" cy="64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1"/>
              </a:lnSpc>
            </a:pPr>
            <a:r>
              <a:rPr lang="en-US" sz="3999" b="1">
                <a:solidFill>
                  <a:srgbClr val="2828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 2 (PS2): Four-Class Glacier Segmentation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518887"/>
            <a:ext cx="2404229" cy="476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49" b="1">
                <a:solidFill>
                  <a:srgbClr val="2828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Beyond Binary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9282" y="3423653"/>
            <a:ext cx="7060237" cy="54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0385" lvl="1" indent="-210192" algn="l">
              <a:lnSpc>
                <a:spcPts val="4401"/>
              </a:lnSpc>
              <a:buFont typeface="Arial"/>
              <a:buChar char="•"/>
            </a:pPr>
            <a:r>
              <a:rPr lang="en-US" sz="278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Clean Ice:</a:t>
            </a:r>
            <a:r>
              <a:rPr lang="en-US" sz="27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Pristine, exposed ice surfaces.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3482" y="4375744"/>
            <a:ext cx="7944289" cy="109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0385" lvl="1" indent="-210192" algn="l">
              <a:lnSpc>
                <a:spcPts val="4401"/>
              </a:lnSpc>
              <a:buFont typeface="Arial"/>
              <a:buChar char="•"/>
            </a:pPr>
            <a:r>
              <a:rPr lang="en-US" sz="278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Debris-covered Ice:</a:t>
            </a:r>
            <a:r>
              <a:rPr lang="en-US" sz="27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Ice hidden layers of rock and sediment.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3482" y="5880284"/>
            <a:ext cx="7950088" cy="109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0385" lvl="1" indent="-210192" algn="l">
              <a:lnSpc>
                <a:spcPts val="4401"/>
              </a:lnSpc>
              <a:buFont typeface="Arial"/>
              <a:buChar char="•"/>
            </a:pPr>
            <a:r>
              <a:rPr lang="en-US" sz="278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Lakes:</a:t>
            </a:r>
            <a:r>
              <a:rPr lang="en-US" sz="27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Liquid water bodies on or near glacier surfaces.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9282" y="7234853"/>
            <a:ext cx="8430517" cy="54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0385" lvl="1" indent="-210192" algn="l">
              <a:lnSpc>
                <a:spcPts val="4401"/>
              </a:lnSpc>
              <a:buFont typeface="Arial"/>
              <a:buChar char="•"/>
            </a:pPr>
            <a:r>
              <a:rPr lang="en-US" sz="278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Background:</a:t>
            </a:r>
            <a:r>
              <a:rPr lang="en-US" sz="27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Non-glacier terrain.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82738" y="8253228"/>
            <a:ext cx="11922523" cy="909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</a:pPr>
            <a:r>
              <a:rPr lang="en-US" sz="22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goal for this phase is to construct a </a:t>
            </a:r>
            <a:r>
              <a:rPr lang="en-US" sz="228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4-class semantic segmentation model</a:t>
            </a:r>
            <a:r>
              <a:rPr lang="en-US" sz="22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leveraging the advanced capabilities of a ResNet34-U-Net architecture.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0579" y="2580714"/>
            <a:ext cx="5244227" cy="476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49" b="1">
                <a:solidFill>
                  <a:srgbClr val="2828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Specific Challenges Encountered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28399" y="3438281"/>
            <a:ext cx="8430518" cy="109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0385" lvl="1" indent="-210192" algn="l">
              <a:lnSpc>
                <a:spcPts val="4401"/>
              </a:lnSpc>
              <a:buFont typeface="Arial"/>
              <a:buChar char="•"/>
            </a:pPr>
            <a:r>
              <a:rPr lang="en-US" sz="27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Overcoming </a:t>
            </a:r>
            <a:r>
              <a:rPr lang="en-US" sz="278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strong class imbalance</a:t>
            </a:r>
            <a:r>
              <a:rPr lang="en-US" sz="27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particularly the scarcity of water body pixels.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28399" y="5010150"/>
            <a:ext cx="8430518" cy="1127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0385" lvl="1" indent="-210192" algn="l">
              <a:lnSpc>
                <a:spcPts val="4515"/>
              </a:lnSpc>
              <a:buFont typeface="Arial"/>
              <a:buChar char="•"/>
            </a:pPr>
            <a:r>
              <a:rPr lang="en-US" sz="27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Distinguishing the </a:t>
            </a:r>
            <a:r>
              <a:rPr lang="en-US" sz="278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 similarity</a:t>
            </a:r>
            <a:r>
              <a:rPr lang="en-US" sz="27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between debris-covered ice and adjacent rocky terrain.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03818" y="6407418"/>
            <a:ext cx="8430518" cy="1772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0385" lvl="1" indent="-210192" algn="l">
              <a:lnSpc>
                <a:spcPts val="4766"/>
              </a:lnSpc>
              <a:buFont typeface="Arial"/>
              <a:buChar char="•"/>
            </a:pPr>
            <a:r>
              <a:rPr lang="en-US" sz="27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Accurately identifying and segmenting </a:t>
            </a:r>
            <a:r>
              <a:rPr lang="en-US" sz="2787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very small water-body regions</a:t>
            </a:r>
            <a:r>
              <a:rPr lang="en-US" sz="27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which are often critical indicators of melt.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2907734" y="9746084"/>
            <a:ext cx="12456674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6030" y="613916"/>
            <a:ext cx="8867570" cy="601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13"/>
              </a:lnSpc>
            </a:pPr>
            <a:r>
              <a:rPr lang="en-US" sz="3999" b="1" dirty="0">
                <a:solidFill>
                  <a:srgbClr val="2828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Dataset Description: Fueling the Models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93093" y="2044749"/>
            <a:ext cx="8181826" cy="2907804"/>
            <a:chOff x="0" y="0"/>
            <a:chExt cx="10909102" cy="38770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09047" cy="3877127"/>
            </a:xfrm>
            <a:custGeom>
              <a:avLst/>
              <a:gdLst/>
              <a:ahLst/>
              <a:cxnLst/>
              <a:rect l="l" t="t" r="r" b="b"/>
              <a:pathLst>
                <a:path w="10909047" h="3877127">
                  <a:moveTo>
                    <a:pt x="0" y="208893"/>
                  </a:moveTo>
                  <a:cubicBezTo>
                    <a:pt x="0" y="93567"/>
                    <a:pt x="81915" y="0"/>
                    <a:pt x="182880" y="0"/>
                  </a:cubicBezTo>
                  <a:lnTo>
                    <a:pt x="10726166" y="0"/>
                  </a:lnTo>
                  <a:cubicBezTo>
                    <a:pt x="10827131" y="0"/>
                    <a:pt x="10909047" y="93567"/>
                    <a:pt x="10909047" y="208893"/>
                  </a:cubicBezTo>
                  <a:lnTo>
                    <a:pt x="10909047" y="3668242"/>
                  </a:lnTo>
                  <a:cubicBezTo>
                    <a:pt x="10909047" y="3783569"/>
                    <a:pt x="10827131" y="3877127"/>
                    <a:pt x="10726166" y="3877127"/>
                  </a:cubicBezTo>
                  <a:lnTo>
                    <a:pt x="182880" y="3877127"/>
                  </a:lnTo>
                  <a:cubicBezTo>
                    <a:pt x="81915" y="3877127"/>
                    <a:pt x="0" y="3783569"/>
                    <a:pt x="0" y="3668242"/>
                  </a:cubicBezTo>
                  <a:close/>
                </a:path>
              </a:pathLst>
            </a:custGeom>
            <a:solidFill>
              <a:srgbClr val="EFEC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693093" y="2016174"/>
            <a:ext cx="8181826" cy="114300"/>
            <a:chOff x="0" y="0"/>
            <a:chExt cx="10909102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09173" cy="152400"/>
            </a:xfrm>
            <a:custGeom>
              <a:avLst/>
              <a:gdLst/>
              <a:ahLst/>
              <a:cxnLst/>
              <a:rect l="l" t="t" r="r" b="b"/>
              <a:pathLst>
                <a:path w="10909173" h="152400">
                  <a:moveTo>
                    <a:pt x="0" y="48133"/>
                  </a:moveTo>
                  <a:cubicBezTo>
                    <a:pt x="0" y="21590"/>
                    <a:pt x="21590" y="0"/>
                    <a:pt x="48133" y="0"/>
                  </a:cubicBezTo>
                  <a:lnTo>
                    <a:pt x="10861040" y="0"/>
                  </a:lnTo>
                  <a:cubicBezTo>
                    <a:pt x="10887583" y="0"/>
                    <a:pt x="10909173" y="21590"/>
                    <a:pt x="10909173" y="48133"/>
                  </a:cubicBezTo>
                  <a:lnTo>
                    <a:pt x="10909173" y="104267"/>
                  </a:lnTo>
                  <a:cubicBezTo>
                    <a:pt x="10909173" y="130810"/>
                    <a:pt x="10887583" y="152400"/>
                    <a:pt x="10861040" y="152400"/>
                  </a:cubicBezTo>
                  <a:lnTo>
                    <a:pt x="48133" y="152400"/>
                  </a:lnTo>
                  <a:cubicBezTo>
                    <a:pt x="21590" y="152400"/>
                    <a:pt x="0" y="130810"/>
                    <a:pt x="0" y="104267"/>
                  </a:cubicBez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423097" y="1683990"/>
            <a:ext cx="721667" cy="721667"/>
            <a:chOff x="0" y="0"/>
            <a:chExt cx="962223" cy="9622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62279" cy="962279"/>
            </a:xfrm>
            <a:custGeom>
              <a:avLst/>
              <a:gdLst/>
              <a:ahLst/>
              <a:cxnLst/>
              <a:rect l="l" t="t" r="r" b="b"/>
              <a:pathLst>
                <a:path w="962279" h="962279">
                  <a:moveTo>
                    <a:pt x="0" y="481076"/>
                  </a:moveTo>
                  <a:cubicBezTo>
                    <a:pt x="0" y="215392"/>
                    <a:pt x="215392" y="0"/>
                    <a:pt x="481076" y="0"/>
                  </a:cubicBezTo>
                  <a:cubicBezTo>
                    <a:pt x="746760" y="0"/>
                    <a:pt x="962279" y="215392"/>
                    <a:pt x="962279" y="481076"/>
                  </a:cubicBezTo>
                  <a:cubicBezTo>
                    <a:pt x="962279" y="746760"/>
                    <a:pt x="746760" y="962279"/>
                    <a:pt x="481076" y="962279"/>
                  </a:cubicBezTo>
                  <a:cubicBezTo>
                    <a:pt x="215392" y="962279"/>
                    <a:pt x="0" y="746760"/>
                    <a:pt x="0" y="481076"/>
                  </a:cubicBez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4639642" y="1900385"/>
            <a:ext cx="288577" cy="288577"/>
          </a:xfrm>
          <a:custGeom>
            <a:avLst/>
            <a:gdLst/>
            <a:ahLst/>
            <a:cxnLst/>
            <a:rect l="l" t="t" r="r" b="b"/>
            <a:pathLst>
              <a:path w="288577" h="288577">
                <a:moveTo>
                  <a:pt x="0" y="0"/>
                </a:moveTo>
                <a:lnTo>
                  <a:pt x="288577" y="0"/>
                </a:lnTo>
                <a:lnTo>
                  <a:pt x="288577" y="288577"/>
                </a:lnTo>
                <a:lnTo>
                  <a:pt x="0" y="288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77" r="-967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2174" y="2377082"/>
            <a:ext cx="2373511" cy="379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Multispectral Tiles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2174" y="3061542"/>
            <a:ext cx="7643664" cy="136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2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core dataset comprises </a:t>
            </a:r>
            <a:r>
              <a:rPr lang="en-US" sz="22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125 multispectral satellite tiles</a:t>
            </a:r>
            <a:r>
              <a:rPr lang="en-US" sz="22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stored in the .tif format. Each tile contains valuable spectral information across multiple bands.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40142" y="2044749"/>
            <a:ext cx="8181826" cy="2907655"/>
            <a:chOff x="0" y="0"/>
            <a:chExt cx="10909102" cy="38768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09047" cy="3876929"/>
            </a:xfrm>
            <a:custGeom>
              <a:avLst/>
              <a:gdLst/>
              <a:ahLst/>
              <a:cxnLst/>
              <a:rect l="l" t="t" r="r" b="b"/>
              <a:pathLst>
                <a:path w="10909047" h="3876929">
                  <a:moveTo>
                    <a:pt x="0" y="208882"/>
                  </a:moveTo>
                  <a:cubicBezTo>
                    <a:pt x="0" y="93562"/>
                    <a:pt x="81915" y="0"/>
                    <a:pt x="182880" y="0"/>
                  </a:cubicBezTo>
                  <a:lnTo>
                    <a:pt x="10726166" y="0"/>
                  </a:lnTo>
                  <a:cubicBezTo>
                    <a:pt x="10827131" y="0"/>
                    <a:pt x="10909047" y="93562"/>
                    <a:pt x="10909047" y="208882"/>
                  </a:cubicBezTo>
                  <a:lnTo>
                    <a:pt x="10909047" y="3668055"/>
                  </a:lnTo>
                  <a:cubicBezTo>
                    <a:pt x="10909047" y="3783375"/>
                    <a:pt x="10827131" y="3876929"/>
                    <a:pt x="10726166" y="3876929"/>
                  </a:cubicBezTo>
                  <a:lnTo>
                    <a:pt x="182880" y="3876929"/>
                  </a:lnTo>
                  <a:cubicBezTo>
                    <a:pt x="81915" y="3876929"/>
                    <a:pt x="0" y="3783375"/>
                    <a:pt x="0" y="3668055"/>
                  </a:cubicBezTo>
                  <a:close/>
                </a:path>
              </a:pathLst>
            </a:custGeom>
            <a:solidFill>
              <a:srgbClr val="EFEC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9240142" y="2016174"/>
            <a:ext cx="8181826" cy="114300"/>
            <a:chOff x="0" y="0"/>
            <a:chExt cx="10909102" cy="152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909173" cy="152400"/>
            </a:xfrm>
            <a:custGeom>
              <a:avLst/>
              <a:gdLst/>
              <a:ahLst/>
              <a:cxnLst/>
              <a:rect l="l" t="t" r="r" b="b"/>
              <a:pathLst>
                <a:path w="10909173" h="152400">
                  <a:moveTo>
                    <a:pt x="0" y="48133"/>
                  </a:moveTo>
                  <a:cubicBezTo>
                    <a:pt x="0" y="21590"/>
                    <a:pt x="21590" y="0"/>
                    <a:pt x="48133" y="0"/>
                  </a:cubicBezTo>
                  <a:lnTo>
                    <a:pt x="10861040" y="0"/>
                  </a:lnTo>
                  <a:cubicBezTo>
                    <a:pt x="10887583" y="0"/>
                    <a:pt x="10909173" y="21590"/>
                    <a:pt x="10909173" y="48133"/>
                  </a:cubicBezTo>
                  <a:lnTo>
                    <a:pt x="10909173" y="104267"/>
                  </a:lnTo>
                  <a:cubicBezTo>
                    <a:pt x="10909173" y="130810"/>
                    <a:pt x="10887583" y="152400"/>
                    <a:pt x="10861040" y="152400"/>
                  </a:cubicBezTo>
                  <a:lnTo>
                    <a:pt x="48133" y="152400"/>
                  </a:lnTo>
                  <a:cubicBezTo>
                    <a:pt x="21590" y="152400"/>
                    <a:pt x="0" y="130810"/>
                    <a:pt x="0" y="104267"/>
                  </a:cubicBez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12970146" y="1683990"/>
            <a:ext cx="721668" cy="721667"/>
            <a:chOff x="0" y="0"/>
            <a:chExt cx="962223" cy="96222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62279" cy="962279"/>
            </a:xfrm>
            <a:custGeom>
              <a:avLst/>
              <a:gdLst/>
              <a:ahLst/>
              <a:cxnLst/>
              <a:rect l="l" t="t" r="r" b="b"/>
              <a:pathLst>
                <a:path w="962279" h="962279">
                  <a:moveTo>
                    <a:pt x="0" y="481076"/>
                  </a:moveTo>
                  <a:cubicBezTo>
                    <a:pt x="0" y="215392"/>
                    <a:pt x="215392" y="0"/>
                    <a:pt x="481076" y="0"/>
                  </a:cubicBezTo>
                  <a:cubicBezTo>
                    <a:pt x="746760" y="0"/>
                    <a:pt x="962279" y="215392"/>
                    <a:pt x="962279" y="481076"/>
                  </a:cubicBezTo>
                  <a:cubicBezTo>
                    <a:pt x="962279" y="746760"/>
                    <a:pt x="746760" y="962279"/>
                    <a:pt x="481076" y="962279"/>
                  </a:cubicBezTo>
                  <a:cubicBezTo>
                    <a:pt x="215392" y="962279"/>
                    <a:pt x="0" y="746760"/>
                    <a:pt x="0" y="481076"/>
                  </a:cubicBez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Freeform 18" descr="preencoded.png"/>
          <p:cNvSpPr/>
          <p:nvPr/>
        </p:nvSpPr>
        <p:spPr>
          <a:xfrm>
            <a:off x="13186691" y="1900385"/>
            <a:ext cx="288578" cy="288577"/>
          </a:xfrm>
          <a:custGeom>
            <a:avLst/>
            <a:gdLst/>
            <a:ahLst/>
            <a:cxnLst/>
            <a:rect l="l" t="t" r="r" b="b"/>
            <a:pathLst>
              <a:path w="288578" h="288577">
                <a:moveTo>
                  <a:pt x="0" y="0"/>
                </a:moveTo>
                <a:lnTo>
                  <a:pt x="288578" y="0"/>
                </a:lnTo>
                <a:lnTo>
                  <a:pt x="288578" y="288577"/>
                </a:lnTo>
                <a:lnTo>
                  <a:pt x="0" y="288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2903" b="-12903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719016" y="2377082"/>
            <a:ext cx="1721287" cy="379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Paired Masks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19016" y="2927945"/>
            <a:ext cx="7224080" cy="136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2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multispectral tile is precisely paired with its corresponding ground truth mask, providing labels for either binary (Glacier/Non-Glacier) or 4-class segmentation.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93093" y="6046738"/>
            <a:ext cx="8181826" cy="3284723"/>
            <a:chOff x="0" y="0"/>
            <a:chExt cx="10909102" cy="437963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909047" cy="4379605"/>
            </a:xfrm>
            <a:custGeom>
              <a:avLst/>
              <a:gdLst/>
              <a:ahLst/>
              <a:cxnLst/>
              <a:rect l="l" t="t" r="r" b="b"/>
              <a:pathLst>
                <a:path w="10909047" h="4379605">
                  <a:moveTo>
                    <a:pt x="0" y="188725"/>
                  </a:moveTo>
                  <a:cubicBezTo>
                    <a:pt x="0" y="84533"/>
                    <a:pt x="81915" y="0"/>
                    <a:pt x="182880" y="0"/>
                  </a:cubicBezTo>
                  <a:lnTo>
                    <a:pt x="10726166" y="0"/>
                  </a:lnTo>
                  <a:cubicBezTo>
                    <a:pt x="10827131" y="0"/>
                    <a:pt x="10909047" y="84533"/>
                    <a:pt x="10909047" y="188725"/>
                  </a:cubicBezTo>
                  <a:lnTo>
                    <a:pt x="10909047" y="4190880"/>
                  </a:lnTo>
                  <a:cubicBezTo>
                    <a:pt x="10909047" y="4295072"/>
                    <a:pt x="10827131" y="4379605"/>
                    <a:pt x="10726166" y="4379605"/>
                  </a:cubicBezTo>
                  <a:lnTo>
                    <a:pt x="182880" y="4379605"/>
                  </a:lnTo>
                  <a:cubicBezTo>
                    <a:pt x="81915" y="4379605"/>
                    <a:pt x="0" y="4295072"/>
                    <a:pt x="0" y="4190880"/>
                  </a:cubicBezTo>
                  <a:close/>
                </a:path>
              </a:pathLst>
            </a:custGeom>
            <a:solidFill>
              <a:srgbClr val="EFEC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693017" y="6037213"/>
            <a:ext cx="8181826" cy="114300"/>
            <a:chOff x="0" y="0"/>
            <a:chExt cx="10909102" cy="152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909173" cy="152400"/>
            </a:xfrm>
            <a:custGeom>
              <a:avLst/>
              <a:gdLst/>
              <a:ahLst/>
              <a:cxnLst/>
              <a:rect l="l" t="t" r="r" b="b"/>
              <a:pathLst>
                <a:path w="10909173" h="152400">
                  <a:moveTo>
                    <a:pt x="0" y="48133"/>
                  </a:moveTo>
                  <a:cubicBezTo>
                    <a:pt x="0" y="21590"/>
                    <a:pt x="21590" y="0"/>
                    <a:pt x="48133" y="0"/>
                  </a:cubicBezTo>
                  <a:lnTo>
                    <a:pt x="10861040" y="0"/>
                  </a:lnTo>
                  <a:cubicBezTo>
                    <a:pt x="10887583" y="0"/>
                    <a:pt x="10909173" y="21590"/>
                    <a:pt x="10909173" y="48133"/>
                  </a:cubicBezTo>
                  <a:lnTo>
                    <a:pt x="10909173" y="104267"/>
                  </a:lnTo>
                  <a:cubicBezTo>
                    <a:pt x="10909173" y="130810"/>
                    <a:pt x="10887583" y="152400"/>
                    <a:pt x="10861040" y="152400"/>
                  </a:cubicBezTo>
                  <a:lnTo>
                    <a:pt x="48133" y="152400"/>
                  </a:lnTo>
                  <a:cubicBezTo>
                    <a:pt x="21590" y="152400"/>
                    <a:pt x="0" y="130810"/>
                    <a:pt x="0" y="104267"/>
                  </a:cubicBez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4423021" y="5705028"/>
            <a:ext cx="721667" cy="721668"/>
            <a:chOff x="0" y="0"/>
            <a:chExt cx="962223" cy="96222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62279" cy="962279"/>
            </a:xfrm>
            <a:custGeom>
              <a:avLst/>
              <a:gdLst/>
              <a:ahLst/>
              <a:cxnLst/>
              <a:rect l="l" t="t" r="r" b="b"/>
              <a:pathLst>
                <a:path w="962279" h="962279">
                  <a:moveTo>
                    <a:pt x="0" y="481076"/>
                  </a:moveTo>
                  <a:cubicBezTo>
                    <a:pt x="0" y="215392"/>
                    <a:pt x="215392" y="0"/>
                    <a:pt x="481076" y="0"/>
                  </a:cubicBezTo>
                  <a:cubicBezTo>
                    <a:pt x="746760" y="0"/>
                    <a:pt x="962279" y="215392"/>
                    <a:pt x="962279" y="481076"/>
                  </a:cubicBezTo>
                  <a:cubicBezTo>
                    <a:pt x="962279" y="746760"/>
                    <a:pt x="746760" y="962279"/>
                    <a:pt x="481076" y="962279"/>
                  </a:cubicBezTo>
                  <a:cubicBezTo>
                    <a:pt x="215392" y="962279"/>
                    <a:pt x="0" y="746760"/>
                    <a:pt x="0" y="481076"/>
                  </a:cubicBez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7" name="Freeform 27" descr="preencoded.png"/>
          <p:cNvSpPr/>
          <p:nvPr/>
        </p:nvSpPr>
        <p:spPr>
          <a:xfrm>
            <a:off x="4639566" y="5921424"/>
            <a:ext cx="288578" cy="288577"/>
          </a:xfrm>
          <a:custGeom>
            <a:avLst/>
            <a:gdLst/>
            <a:ahLst/>
            <a:cxnLst/>
            <a:rect l="l" t="t" r="r" b="b"/>
            <a:pathLst>
              <a:path w="288578" h="288577">
                <a:moveTo>
                  <a:pt x="0" y="0"/>
                </a:moveTo>
                <a:lnTo>
                  <a:pt x="288578" y="0"/>
                </a:lnTo>
                <a:lnTo>
                  <a:pt x="288578" y="288577"/>
                </a:lnTo>
                <a:lnTo>
                  <a:pt x="0" y="288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8064" b="-8064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028700" y="6472732"/>
            <a:ext cx="3271957" cy="379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PS2 Mask Label Mapping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2174" y="6995224"/>
            <a:ext cx="7643664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8016" lvl="1" indent="-164008" algn="l">
              <a:lnSpc>
                <a:spcPts val="3479"/>
              </a:lnSpc>
              <a:buFont typeface="Arial"/>
              <a:buChar char="•"/>
            </a:pPr>
            <a:r>
              <a:rPr lang="en-US" sz="21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Class 0:</a:t>
            </a:r>
            <a:r>
              <a:rPr lang="en-US" sz="2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Background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2099" y="7483583"/>
            <a:ext cx="7643664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8016" lvl="1" indent="-164008" algn="l">
              <a:lnSpc>
                <a:spcPts val="3479"/>
              </a:lnSpc>
              <a:buFont typeface="Arial"/>
              <a:buChar char="•"/>
            </a:pPr>
            <a:r>
              <a:rPr lang="en-US" sz="21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Class 1:</a:t>
            </a:r>
            <a:r>
              <a:rPr lang="en-US" sz="2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Clean Ice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2099" y="8030319"/>
            <a:ext cx="7643664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8016" lvl="1" indent="-164008" algn="l">
              <a:lnSpc>
                <a:spcPts val="3479"/>
              </a:lnSpc>
              <a:buFont typeface="Arial"/>
              <a:buChar char="•"/>
            </a:pPr>
            <a:r>
              <a:rPr lang="en-US" sz="21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Class 2:</a:t>
            </a:r>
            <a:r>
              <a:rPr lang="en-US" sz="2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Debris Ice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2174" y="8577054"/>
            <a:ext cx="7643664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8016" lvl="1" indent="-164008" algn="l">
              <a:lnSpc>
                <a:spcPts val="3479"/>
              </a:lnSpc>
              <a:buFont typeface="Arial"/>
              <a:buChar char="•"/>
            </a:pPr>
            <a:r>
              <a:rPr lang="en-US" sz="21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Class 3:</a:t>
            </a:r>
            <a:r>
              <a:rPr lang="en-US" sz="2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Water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240142" y="6075313"/>
            <a:ext cx="8181826" cy="3284723"/>
            <a:chOff x="0" y="0"/>
            <a:chExt cx="10909102" cy="437963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909047" cy="4379605"/>
            </a:xfrm>
            <a:custGeom>
              <a:avLst/>
              <a:gdLst/>
              <a:ahLst/>
              <a:cxnLst/>
              <a:rect l="l" t="t" r="r" b="b"/>
              <a:pathLst>
                <a:path w="10909047" h="4379605">
                  <a:moveTo>
                    <a:pt x="0" y="188725"/>
                  </a:moveTo>
                  <a:cubicBezTo>
                    <a:pt x="0" y="84533"/>
                    <a:pt x="81915" y="0"/>
                    <a:pt x="182880" y="0"/>
                  </a:cubicBezTo>
                  <a:lnTo>
                    <a:pt x="10726166" y="0"/>
                  </a:lnTo>
                  <a:cubicBezTo>
                    <a:pt x="10827131" y="0"/>
                    <a:pt x="10909047" y="84533"/>
                    <a:pt x="10909047" y="188725"/>
                  </a:cubicBezTo>
                  <a:lnTo>
                    <a:pt x="10909047" y="4190880"/>
                  </a:lnTo>
                  <a:cubicBezTo>
                    <a:pt x="10909047" y="4295072"/>
                    <a:pt x="10827131" y="4379605"/>
                    <a:pt x="10726166" y="4379605"/>
                  </a:cubicBezTo>
                  <a:lnTo>
                    <a:pt x="182880" y="4379605"/>
                  </a:lnTo>
                  <a:cubicBezTo>
                    <a:pt x="81915" y="4379605"/>
                    <a:pt x="0" y="4295072"/>
                    <a:pt x="0" y="4190880"/>
                  </a:cubicBezTo>
                  <a:close/>
                </a:path>
              </a:pathLst>
            </a:custGeom>
            <a:solidFill>
              <a:srgbClr val="EFEC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5" name="Group 35"/>
          <p:cNvGrpSpPr/>
          <p:nvPr/>
        </p:nvGrpSpPr>
        <p:grpSpPr>
          <a:xfrm>
            <a:off x="9240142" y="6046738"/>
            <a:ext cx="8181826" cy="114300"/>
            <a:chOff x="0" y="0"/>
            <a:chExt cx="10909102" cy="152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909173" cy="152400"/>
            </a:xfrm>
            <a:custGeom>
              <a:avLst/>
              <a:gdLst/>
              <a:ahLst/>
              <a:cxnLst/>
              <a:rect l="l" t="t" r="r" b="b"/>
              <a:pathLst>
                <a:path w="10909173" h="152400">
                  <a:moveTo>
                    <a:pt x="0" y="48133"/>
                  </a:moveTo>
                  <a:cubicBezTo>
                    <a:pt x="0" y="21590"/>
                    <a:pt x="21590" y="0"/>
                    <a:pt x="48133" y="0"/>
                  </a:cubicBezTo>
                  <a:lnTo>
                    <a:pt x="10861040" y="0"/>
                  </a:lnTo>
                  <a:cubicBezTo>
                    <a:pt x="10887583" y="0"/>
                    <a:pt x="10909173" y="21590"/>
                    <a:pt x="10909173" y="48133"/>
                  </a:cubicBezTo>
                  <a:lnTo>
                    <a:pt x="10909173" y="104267"/>
                  </a:lnTo>
                  <a:cubicBezTo>
                    <a:pt x="10909173" y="130810"/>
                    <a:pt x="10887583" y="152400"/>
                    <a:pt x="10861040" y="152400"/>
                  </a:cubicBezTo>
                  <a:lnTo>
                    <a:pt x="48133" y="152400"/>
                  </a:lnTo>
                  <a:cubicBezTo>
                    <a:pt x="21590" y="152400"/>
                    <a:pt x="0" y="130810"/>
                    <a:pt x="0" y="104267"/>
                  </a:cubicBez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7" name="Group 37"/>
          <p:cNvGrpSpPr/>
          <p:nvPr/>
        </p:nvGrpSpPr>
        <p:grpSpPr>
          <a:xfrm>
            <a:off x="12970222" y="5714404"/>
            <a:ext cx="721668" cy="721668"/>
            <a:chOff x="0" y="0"/>
            <a:chExt cx="962223" cy="96222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962279" cy="962279"/>
            </a:xfrm>
            <a:custGeom>
              <a:avLst/>
              <a:gdLst/>
              <a:ahLst/>
              <a:cxnLst/>
              <a:rect l="l" t="t" r="r" b="b"/>
              <a:pathLst>
                <a:path w="962279" h="962279">
                  <a:moveTo>
                    <a:pt x="0" y="481076"/>
                  </a:moveTo>
                  <a:cubicBezTo>
                    <a:pt x="0" y="215392"/>
                    <a:pt x="215392" y="0"/>
                    <a:pt x="481076" y="0"/>
                  </a:cubicBezTo>
                  <a:cubicBezTo>
                    <a:pt x="746760" y="0"/>
                    <a:pt x="962279" y="215392"/>
                    <a:pt x="962279" y="481076"/>
                  </a:cubicBezTo>
                  <a:cubicBezTo>
                    <a:pt x="962279" y="746760"/>
                    <a:pt x="746760" y="962279"/>
                    <a:pt x="481076" y="962279"/>
                  </a:cubicBezTo>
                  <a:cubicBezTo>
                    <a:pt x="215392" y="962279"/>
                    <a:pt x="0" y="746760"/>
                    <a:pt x="0" y="481076"/>
                  </a:cubicBez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9" name="Freeform 39" descr="preencoded.png"/>
          <p:cNvSpPr/>
          <p:nvPr/>
        </p:nvSpPr>
        <p:spPr>
          <a:xfrm>
            <a:off x="13186691" y="5930949"/>
            <a:ext cx="288578" cy="288577"/>
          </a:xfrm>
          <a:custGeom>
            <a:avLst/>
            <a:gdLst/>
            <a:ahLst/>
            <a:cxnLst/>
            <a:rect l="l" t="t" r="r" b="b"/>
            <a:pathLst>
              <a:path w="288578" h="288577">
                <a:moveTo>
                  <a:pt x="0" y="0"/>
                </a:moveTo>
                <a:lnTo>
                  <a:pt x="288578" y="0"/>
                </a:lnTo>
                <a:lnTo>
                  <a:pt x="288578" y="288577"/>
                </a:lnTo>
                <a:lnTo>
                  <a:pt x="0" y="288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9719016" y="6472732"/>
            <a:ext cx="3164324" cy="379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Extreme Pixel Imbalance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719016" y="6925419"/>
            <a:ext cx="7224080" cy="1818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2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significant characteristic is the </a:t>
            </a:r>
            <a:r>
              <a:rPr lang="en-US" sz="22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extreme pixel imbalance</a:t>
            </a:r>
            <a:r>
              <a:rPr lang="en-US" sz="22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notably with water bodies constituting less than 0.05 % of the total pixels. This necessitates careful handling during model training.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3828" y="690274"/>
            <a:ext cx="351575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4400" b="1" dirty="0">
                <a:solidFill>
                  <a:srgbClr val="2828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PIE CHART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559076" y="11236078"/>
            <a:ext cx="175171" cy="175171"/>
            <a:chOff x="0" y="0"/>
            <a:chExt cx="233562" cy="2335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53" cy="233553"/>
            </a:xfrm>
            <a:custGeom>
              <a:avLst/>
              <a:gdLst/>
              <a:ahLst/>
              <a:cxnLst/>
              <a:rect l="l" t="t" r="r" b="b"/>
              <a:pathLst>
                <a:path w="233553" h="233553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03073" y="0"/>
                  </a:lnTo>
                  <a:cubicBezTo>
                    <a:pt x="219964" y="0"/>
                    <a:pt x="233553" y="13589"/>
                    <a:pt x="233553" y="30480"/>
                  </a:cubicBezTo>
                  <a:lnTo>
                    <a:pt x="233553" y="203073"/>
                  </a:lnTo>
                  <a:cubicBezTo>
                    <a:pt x="233553" y="219964"/>
                    <a:pt x="219964" y="233553"/>
                    <a:pt x="203073" y="233553"/>
                  </a:cubicBezTo>
                  <a:lnTo>
                    <a:pt x="30480" y="233553"/>
                  </a:lnTo>
                  <a:cubicBezTo>
                    <a:pt x="13589" y="233553"/>
                    <a:pt x="0" y="219964"/>
                    <a:pt x="0" y="203073"/>
                  </a:cubicBez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6510040" y="11236078"/>
            <a:ext cx="175171" cy="175171"/>
            <a:chOff x="0" y="0"/>
            <a:chExt cx="233562" cy="2335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3553" cy="233553"/>
            </a:xfrm>
            <a:custGeom>
              <a:avLst/>
              <a:gdLst/>
              <a:ahLst/>
              <a:cxnLst/>
              <a:rect l="l" t="t" r="r" b="b"/>
              <a:pathLst>
                <a:path w="233553" h="233553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03073" y="0"/>
                  </a:lnTo>
                  <a:cubicBezTo>
                    <a:pt x="219964" y="0"/>
                    <a:pt x="233553" y="13589"/>
                    <a:pt x="233553" y="30480"/>
                  </a:cubicBezTo>
                  <a:lnTo>
                    <a:pt x="233553" y="203073"/>
                  </a:lnTo>
                  <a:cubicBezTo>
                    <a:pt x="233553" y="219964"/>
                    <a:pt x="219964" y="233553"/>
                    <a:pt x="203073" y="233553"/>
                  </a:cubicBezTo>
                  <a:lnTo>
                    <a:pt x="30480" y="233553"/>
                  </a:lnTo>
                  <a:cubicBezTo>
                    <a:pt x="13589" y="233553"/>
                    <a:pt x="0" y="219964"/>
                    <a:pt x="0" y="203073"/>
                  </a:cubicBezTo>
                  <a:close/>
                </a:path>
              </a:pathLst>
            </a:custGeom>
            <a:solidFill>
              <a:srgbClr val="54544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0787955" y="11236078"/>
            <a:ext cx="175171" cy="175171"/>
            <a:chOff x="0" y="0"/>
            <a:chExt cx="233562" cy="2335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553" cy="233553"/>
            </a:xfrm>
            <a:custGeom>
              <a:avLst/>
              <a:gdLst/>
              <a:ahLst/>
              <a:cxnLst/>
              <a:rect l="l" t="t" r="r" b="b"/>
              <a:pathLst>
                <a:path w="233553" h="233553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03073" y="0"/>
                  </a:lnTo>
                  <a:cubicBezTo>
                    <a:pt x="219964" y="0"/>
                    <a:pt x="233553" y="13589"/>
                    <a:pt x="233553" y="30480"/>
                  </a:cubicBezTo>
                  <a:lnTo>
                    <a:pt x="233553" y="203073"/>
                  </a:lnTo>
                  <a:cubicBezTo>
                    <a:pt x="233553" y="219964"/>
                    <a:pt x="219964" y="233553"/>
                    <a:pt x="203073" y="233553"/>
                  </a:cubicBezTo>
                  <a:lnTo>
                    <a:pt x="30480" y="233553"/>
                  </a:lnTo>
                  <a:cubicBezTo>
                    <a:pt x="13589" y="233553"/>
                    <a:pt x="0" y="219964"/>
                    <a:pt x="0" y="203073"/>
                  </a:cubicBezTo>
                  <a:close/>
                </a:path>
              </a:pathLst>
            </a:custGeom>
            <a:solidFill>
              <a:srgbClr val="7F7F7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3552289" y="11236078"/>
            <a:ext cx="175171" cy="175171"/>
            <a:chOff x="0" y="0"/>
            <a:chExt cx="233562" cy="2335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3553" cy="233553"/>
            </a:xfrm>
            <a:custGeom>
              <a:avLst/>
              <a:gdLst/>
              <a:ahLst/>
              <a:cxnLst/>
              <a:rect l="l" t="t" r="r" b="b"/>
              <a:pathLst>
                <a:path w="233553" h="233553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03073" y="0"/>
                  </a:lnTo>
                  <a:cubicBezTo>
                    <a:pt x="219964" y="0"/>
                    <a:pt x="233553" y="13589"/>
                    <a:pt x="233553" y="30480"/>
                  </a:cubicBezTo>
                  <a:lnTo>
                    <a:pt x="233553" y="203073"/>
                  </a:lnTo>
                  <a:cubicBezTo>
                    <a:pt x="233553" y="219964"/>
                    <a:pt x="219964" y="233553"/>
                    <a:pt x="203073" y="233553"/>
                  </a:cubicBezTo>
                  <a:lnTo>
                    <a:pt x="30480" y="233553"/>
                  </a:lnTo>
                  <a:cubicBezTo>
                    <a:pt x="13589" y="233553"/>
                    <a:pt x="0" y="219964"/>
                    <a:pt x="0" y="203073"/>
                  </a:cubicBezTo>
                  <a:close/>
                </a:path>
              </a:pathLst>
            </a:custGeom>
            <a:solidFill>
              <a:srgbClr val="A7A79E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068" y="396310"/>
            <a:ext cx="11155512" cy="9474953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3646662" y="9389822"/>
            <a:ext cx="332472" cy="283217"/>
          </a:xfrm>
          <a:custGeom>
            <a:avLst/>
            <a:gdLst/>
            <a:ahLst/>
            <a:cxnLst/>
            <a:rect l="l" t="t" r="r" b="b"/>
            <a:pathLst>
              <a:path w="332472" h="283217">
                <a:moveTo>
                  <a:pt x="0" y="0"/>
                </a:moveTo>
                <a:lnTo>
                  <a:pt x="332472" y="0"/>
                </a:lnTo>
                <a:lnTo>
                  <a:pt x="332472" y="283217"/>
                </a:lnTo>
                <a:lnTo>
                  <a:pt x="0" y="283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807089" y="9384113"/>
            <a:ext cx="288926" cy="288926"/>
          </a:xfrm>
          <a:custGeom>
            <a:avLst/>
            <a:gdLst/>
            <a:ahLst/>
            <a:cxnLst/>
            <a:rect l="l" t="t" r="r" b="b"/>
            <a:pathLst>
              <a:path w="288926" h="288926">
                <a:moveTo>
                  <a:pt x="0" y="0"/>
                </a:moveTo>
                <a:lnTo>
                  <a:pt x="288926" y="0"/>
                </a:lnTo>
                <a:lnTo>
                  <a:pt x="288926" y="288926"/>
                </a:lnTo>
                <a:lnTo>
                  <a:pt x="0" y="28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009720" y="9422829"/>
            <a:ext cx="391003" cy="293252"/>
          </a:xfrm>
          <a:custGeom>
            <a:avLst/>
            <a:gdLst/>
            <a:ahLst/>
            <a:cxnLst/>
            <a:rect l="l" t="t" r="r" b="b"/>
            <a:pathLst>
              <a:path w="391003" h="293252">
                <a:moveTo>
                  <a:pt x="0" y="0"/>
                </a:moveTo>
                <a:lnTo>
                  <a:pt x="391002" y="0"/>
                </a:lnTo>
                <a:lnTo>
                  <a:pt x="391002" y="293252"/>
                </a:lnTo>
                <a:lnTo>
                  <a:pt x="0" y="2932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187434" y="9379787"/>
            <a:ext cx="371694" cy="336294"/>
          </a:xfrm>
          <a:custGeom>
            <a:avLst/>
            <a:gdLst/>
            <a:ahLst/>
            <a:cxnLst/>
            <a:rect l="l" t="t" r="r" b="b"/>
            <a:pathLst>
              <a:path w="371694" h="336294">
                <a:moveTo>
                  <a:pt x="0" y="0"/>
                </a:moveTo>
                <a:lnTo>
                  <a:pt x="371694" y="0"/>
                </a:lnTo>
                <a:lnTo>
                  <a:pt x="371694" y="336294"/>
                </a:lnTo>
                <a:lnTo>
                  <a:pt x="0" y="3362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810446" y="11245603"/>
            <a:ext cx="853321" cy="19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5"/>
              </a:lnSpc>
            </a:pPr>
            <a:r>
              <a:rPr lang="en-US" sz="137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61410" y="11245603"/>
            <a:ext cx="664012" cy="19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5"/>
              </a:lnSpc>
            </a:pPr>
            <a:r>
              <a:rPr lang="en-US" sz="137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 Ice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39326" y="11245603"/>
            <a:ext cx="722233" cy="19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5"/>
              </a:lnSpc>
            </a:pPr>
            <a:r>
              <a:rPr lang="en-US" sz="137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Debris Ice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03660" y="11245603"/>
            <a:ext cx="426482" cy="19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5"/>
              </a:lnSpc>
            </a:pPr>
            <a:r>
              <a:rPr lang="en-US" sz="137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3172" y="11541621"/>
            <a:ext cx="17061656" cy="274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imbalance (4.5M+ background pixels vs. ~3k water pixels) posed challenges, which we mitigated using class weighting and Dice Loss for improved training stability and accuracy.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39582" y="9288863"/>
            <a:ext cx="1311146" cy="38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4"/>
              </a:lnSpc>
              <a:spcBef>
                <a:spcPct val="0"/>
              </a:spcBef>
            </a:pPr>
            <a:r>
              <a:rPr lang="en-US" sz="193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97001" y="9288863"/>
            <a:ext cx="922258" cy="38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4"/>
              </a:lnSpc>
              <a:spcBef>
                <a:spcPct val="0"/>
              </a:spcBef>
            </a:pPr>
            <a:r>
              <a:rPr lang="en-US" sz="193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 ice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70624" y="9288863"/>
            <a:ext cx="1004292" cy="38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4"/>
              </a:lnSpc>
              <a:spcBef>
                <a:spcPct val="0"/>
              </a:spcBef>
            </a:pPr>
            <a:r>
              <a:rPr lang="en-US" sz="193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Debris ice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845572" y="9288863"/>
            <a:ext cx="581263" cy="38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4"/>
              </a:lnSpc>
              <a:spcBef>
                <a:spcPct val="0"/>
              </a:spcBef>
            </a:pPr>
            <a:r>
              <a:rPr lang="en-US" sz="193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58013" y="2184302"/>
            <a:ext cx="8315325" cy="47625"/>
            <a:chOff x="0" y="0"/>
            <a:chExt cx="11087100" cy="6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87100" cy="63500"/>
            </a:xfrm>
            <a:custGeom>
              <a:avLst/>
              <a:gdLst/>
              <a:ahLst/>
              <a:cxnLst/>
              <a:rect l="l" t="t" r="r" b="b"/>
              <a:pathLst>
                <a:path w="11087100" h="63500">
                  <a:moveTo>
                    <a:pt x="0" y="0"/>
                  </a:moveTo>
                  <a:lnTo>
                    <a:pt x="11087100" y="0"/>
                  </a:lnTo>
                  <a:lnTo>
                    <a:pt x="11087100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878116" y="6033101"/>
            <a:ext cx="8315325" cy="47625"/>
            <a:chOff x="0" y="0"/>
            <a:chExt cx="11087100" cy="63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87100" cy="63500"/>
            </a:xfrm>
            <a:custGeom>
              <a:avLst/>
              <a:gdLst/>
              <a:ahLst/>
              <a:cxnLst/>
              <a:rect l="l" t="t" r="r" b="b"/>
              <a:pathLst>
                <a:path w="11087100" h="63500">
                  <a:moveTo>
                    <a:pt x="0" y="0"/>
                  </a:moveTo>
                  <a:lnTo>
                    <a:pt x="11087100" y="0"/>
                  </a:lnTo>
                  <a:lnTo>
                    <a:pt x="11087100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71674" y="2184302"/>
            <a:ext cx="8315325" cy="47625"/>
            <a:chOff x="0" y="0"/>
            <a:chExt cx="11087100" cy="63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087100" cy="63500"/>
            </a:xfrm>
            <a:custGeom>
              <a:avLst/>
              <a:gdLst/>
              <a:ahLst/>
              <a:cxnLst/>
              <a:rect l="l" t="t" r="r" b="b"/>
              <a:pathLst>
                <a:path w="11087100" h="63500">
                  <a:moveTo>
                    <a:pt x="0" y="0"/>
                  </a:moveTo>
                  <a:lnTo>
                    <a:pt x="11087100" y="0"/>
                  </a:lnTo>
                  <a:lnTo>
                    <a:pt x="11087100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/>
          <p:cNvSpPr/>
          <p:nvPr/>
        </p:nvSpPr>
        <p:spPr>
          <a:xfrm>
            <a:off x="9658013" y="5165619"/>
            <a:ext cx="8170288" cy="3485212"/>
          </a:xfrm>
          <a:custGeom>
            <a:avLst/>
            <a:gdLst/>
            <a:ahLst/>
            <a:cxnLst/>
            <a:rect l="l" t="t" r="r" b="b"/>
            <a:pathLst>
              <a:path w="8170288" h="3485212">
                <a:moveTo>
                  <a:pt x="0" y="0"/>
                </a:moveTo>
                <a:lnTo>
                  <a:pt x="8170289" y="0"/>
                </a:lnTo>
                <a:lnTo>
                  <a:pt x="8170289" y="3485212"/>
                </a:lnTo>
                <a:lnTo>
                  <a:pt x="0" y="3485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54" t="-5374" r="-17859" b="-612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60649" y="402680"/>
            <a:ext cx="10355223" cy="648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8"/>
              </a:lnSpc>
            </a:pPr>
            <a:r>
              <a:rPr lang="en-US" sz="3999" b="1">
                <a:solidFill>
                  <a:srgbClr val="2828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PS2 Model Overview: Four-Class Segmentation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1674" y="1471440"/>
            <a:ext cx="314325" cy="477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1674" y="2378600"/>
            <a:ext cx="4442103" cy="455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8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ResNet34 U-Net Architecture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1674" y="3039543"/>
            <a:ext cx="8315325" cy="105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5"/>
              </a:lnSpc>
            </a:pPr>
            <a:r>
              <a:rPr lang="en-US" sz="267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Leveraging a powerful ResNet34 encoder, pretrained on ImageNet, for superior feature learning.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8116" y="5440790"/>
            <a:ext cx="301704" cy="45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8"/>
              </a:lnSpc>
            </a:pPr>
            <a:r>
              <a:rPr lang="en-US" sz="2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8116" y="6252177"/>
            <a:ext cx="4608284" cy="407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4"/>
              </a:lnSpc>
            </a:pPr>
            <a:r>
              <a:rPr lang="en-US" sz="2687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5-Band Input, 4-Class Output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8116" y="6793925"/>
            <a:ext cx="8315325" cy="1015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6"/>
              </a:lnSpc>
            </a:pPr>
            <a:r>
              <a:rPr lang="en-US" sz="25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Processes multispectral data to classify pixels into Background, Clean Ice, Debris Ice, and Water.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58013" y="1471440"/>
            <a:ext cx="314325" cy="477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58013" y="2377143"/>
            <a:ext cx="3736896" cy="455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8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Advanced Loss Function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58013" y="3039543"/>
            <a:ext cx="8315325" cy="105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5"/>
              </a:lnSpc>
            </a:pPr>
            <a:r>
              <a:rPr lang="en-US" sz="26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Combines Weighted Cross-Entropy with Dice Loss to handle class imbalance effectively.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67689" y="10504735"/>
            <a:ext cx="8315325" cy="550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integration of ResNet34 with the U-Net architecture enhances the model's ability to discern subtle differences between glacier classes.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4511" y="11422112"/>
            <a:ext cx="17058978" cy="274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techniques include patch sampling, weighted loss, LR scheduling, and mixed precision training for robust performance.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01988" y="9044781"/>
            <a:ext cx="3482340" cy="388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7"/>
              </a:lnSpc>
              <a:spcBef>
                <a:spcPct val="0"/>
              </a:spcBef>
            </a:pPr>
            <a:r>
              <a:rPr lang="en-US" sz="2312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ResNet34 </a:t>
            </a:r>
            <a:r>
              <a:rPr lang="en-US" sz="2312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r>
              <a:rPr lang="en-US" sz="2312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U-Net Daigram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52566" y="2947557"/>
            <a:ext cx="2837297" cy="2842722"/>
            <a:chOff x="0" y="0"/>
            <a:chExt cx="3010098" cy="3015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10154" cy="3015869"/>
            </a:xfrm>
            <a:custGeom>
              <a:avLst/>
              <a:gdLst/>
              <a:ahLst/>
              <a:cxnLst/>
              <a:rect l="l" t="t" r="r" b="b"/>
              <a:pathLst>
                <a:path w="3010154" h="3015869">
                  <a:moveTo>
                    <a:pt x="0" y="0"/>
                  </a:moveTo>
                  <a:lnTo>
                    <a:pt x="3010154" y="0"/>
                  </a:lnTo>
                  <a:lnTo>
                    <a:pt x="3010154" y="3015869"/>
                  </a:lnTo>
                  <a:lnTo>
                    <a:pt x="0" y="3015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4" r="-94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882807" y="2947557"/>
            <a:ext cx="2837243" cy="2842722"/>
            <a:chOff x="0" y="0"/>
            <a:chExt cx="2877542" cy="28830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77566" cy="2883154"/>
            </a:xfrm>
            <a:custGeom>
              <a:avLst/>
              <a:gdLst/>
              <a:ahLst/>
              <a:cxnLst/>
              <a:rect l="l" t="t" r="r" b="b"/>
              <a:pathLst>
                <a:path w="2877566" h="2883154">
                  <a:moveTo>
                    <a:pt x="0" y="0"/>
                  </a:moveTo>
                  <a:lnTo>
                    <a:pt x="2877566" y="0"/>
                  </a:lnTo>
                  <a:lnTo>
                    <a:pt x="2877566" y="2883154"/>
                  </a:lnTo>
                  <a:lnTo>
                    <a:pt x="0" y="2883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7" r="-97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60731" y="2947557"/>
            <a:ext cx="2780308" cy="2774785"/>
            <a:chOff x="0" y="0"/>
            <a:chExt cx="2996803" cy="29908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96819" cy="2990850"/>
            </a:xfrm>
            <a:custGeom>
              <a:avLst/>
              <a:gdLst/>
              <a:ahLst/>
              <a:cxnLst/>
              <a:rect l="l" t="t" r="r" b="b"/>
              <a:pathLst>
                <a:path w="2996819" h="2990850">
                  <a:moveTo>
                    <a:pt x="0" y="0"/>
                  </a:moveTo>
                  <a:lnTo>
                    <a:pt x="2996819" y="0"/>
                  </a:lnTo>
                  <a:lnTo>
                    <a:pt x="2996819" y="2990850"/>
                  </a:lnTo>
                  <a:lnTo>
                    <a:pt x="0" y="2990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9" b="-99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457651" y="2920692"/>
            <a:ext cx="2801649" cy="2801649"/>
            <a:chOff x="0" y="0"/>
            <a:chExt cx="3010098" cy="30100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10154" cy="3010154"/>
            </a:xfrm>
            <a:custGeom>
              <a:avLst/>
              <a:gdLst/>
              <a:ahLst/>
              <a:cxnLst/>
              <a:rect l="l" t="t" r="r" b="b"/>
              <a:pathLst>
                <a:path w="3010154" h="3010154">
                  <a:moveTo>
                    <a:pt x="0" y="0"/>
                  </a:moveTo>
                  <a:lnTo>
                    <a:pt x="3010154" y="0"/>
                  </a:lnTo>
                  <a:lnTo>
                    <a:pt x="3010154" y="3010154"/>
                  </a:lnTo>
                  <a:lnTo>
                    <a:pt x="0" y="301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10406" y="3105699"/>
            <a:ext cx="2521616" cy="2526437"/>
            <a:chOff x="0" y="0"/>
            <a:chExt cx="3010098" cy="3015853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3010154" cy="3015869"/>
            </a:xfrm>
            <a:custGeom>
              <a:avLst/>
              <a:gdLst/>
              <a:ahLst/>
              <a:cxnLst/>
              <a:rect l="l" t="t" r="r" b="b"/>
              <a:pathLst>
                <a:path w="3010154" h="3015869">
                  <a:moveTo>
                    <a:pt x="0" y="0"/>
                  </a:moveTo>
                  <a:lnTo>
                    <a:pt x="3010154" y="0"/>
                  </a:lnTo>
                  <a:lnTo>
                    <a:pt x="3010154" y="3015869"/>
                  </a:lnTo>
                  <a:lnTo>
                    <a:pt x="0" y="3015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5" r="-93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036145" y="3105699"/>
            <a:ext cx="2530566" cy="2535453"/>
            <a:chOff x="0" y="0"/>
            <a:chExt cx="2877542" cy="2883098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2877566" cy="2883154"/>
            </a:xfrm>
            <a:custGeom>
              <a:avLst/>
              <a:gdLst/>
              <a:ahLst/>
              <a:cxnLst/>
              <a:rect l="l" t="t" r="r" b="b"/>
              <a:pathLst>
                <a:path w="2877566" h="2883154">
                  <a:moveTo>
                    <a:pt x="0" y="0"/>
                  </a:moveTo>
                  <a:lnTo>
                    <a:pt x="2877566" y="0"/>
                  </a:lnTo>
                  <a:lnTo>
                    <a:pt x="2877566" y="2883154"/>
                  </a:lnTo>
                  <a:lnTo>
                    <a:pt x="0" y="2883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6" r="-95" b="1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395857" y="3082414"/>
            <a:ext cx="2510056" cy="2505070"/>
            <a:chOff x="0" y="0"/>
            <a:chExt cx="2996803" cy="299085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2996819" cy="2990850"/>
            </a:xfrm>
            <a:custGeom>
              <a:avLst/>
              <a:gdLst/>
              <a:ahLst/>
              <a:cxnLst/>
              <a:rect l="l" t="t" r="r" b="b"/>
              <a:pathLst>
                <a:path w="2996819" h="2990850">
                  <a:moveTo>
                    <a:pt x="0" y="0"/>
                  </a:moveTo>
                  <a:lnTo>
                    <a:pt x="2996819" y="0"/>
                  </a:lnTo>
                  <a:lnTo>
                    <a:pt x="2996819" y="2990850"/>
                  </a:lnTo>
                  <a:lnTo>
                    <a:pt x="0" y="2990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99" b="-99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307360" y="766604"/>
            <a:ext cx="5164442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IMAGES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17890" y="5958800"/>
            <a:ext cx="906648" cy="377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35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Band 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12623" y="5943463"/>
            <a:ext cx="889475" cy="37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31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Band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40624" y="5943463"/>
            <a:ext cx="814993" cy="34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sz="211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Band 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443953" y="5968325"/>
            <a:ext cx="809822" cy="330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210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Band 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32006" y="9772520"/>
            <a:ext cx="721400" cy="306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8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Band 5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4607730" y="3060563"/>
            <a:ext cx="2482269" cy="2482269"/>
            <a:chOff x="0" y="0"/>
            <a:chExt cx="3010098" cy="3010098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3010154" cy="3010154"/>
            </a:xfrm>
            <a:custGeom>
              <a:avLst/>
              <a:gdLst/>
              <a:ahLst/>
              <a:cxnLst/>
              <a:rect l="l" t="t" r="r" b="b"/>
              <a:pathLst>
                <a:path w="3010154" h="3010154">
                  <a:moveTo>
                    <a:pt x="0" y="0"/>
                  </a:moveTo>
                  <a:lnTo>
                    <a:pt x="3010154" y="0"/>
                  </a:lnTo>
                  <a:lnTo>
                    <a:pt x="3010154" y="3010154"/>
                  </a:lnTo>
                  <a:lnTo>
                    <a:pt x="0" y="301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1" b="1"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8126721" y="6587416"/>
            <a:ext cx="2801649" cy="2801649"/>
            <a:chOff x="0" y="0"/>
            <a:chExt cx="3010098" cy="30100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010154" cy="3010154"/>
            </a:xfrm>
            <a:custGeom>
              <a:avLst/>
              <a:gdLst/>
              <a:ahLst/>
              <a:cxnLst/>
              <a:rect l="l" t="t" r="r" b="b"/>
              <a:pathLst>
                <a:path w="3010154" h="3010154">
                  <a:moveTo>
                    <a:pt x="0" y="0"/>
                  </a:moveTo>
                  <a:lnTo>
                    <a:pt x="3010154" y="0"/>
                  </a:lnTo>
                  <a:lnTo>
                    <a:pt x="3010154" y="3010154"/>
                  </a:lnTo>
                  <a:lnTo>
                    <a:pt x="0" y="301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8279157" y="6766443"/>
            <a:ext cx="2496777" cy="2491857"/>
            <a:chOff x="0" y="0"/>
            <a:chExt cx="3726260" cy="3718917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3726307" cy="3718941"/>
            </a:xfrm>
            <a:custGeom>
              <a:avLst/>
              <a:gdLst/>
              <a:ahLst/>
              <a:cxnLst/>
              <a:rect l="l" t="t" r="r" b="b"/>
              <a:pathLst>
                <a:path w="3726307" h="3718941">
                  <a:moveTo>
                    <a:pt x="0" y="0"/>
                  </a:moveTo>
                  <a:lnTo>
                    <a:pt x="3726307" y="0"/>
                  </a:lnTo>
                  <a:lnTo>
                    <a:pt x="3726307" y="3718941"/>
                  </a:lnTo>
                  <a:lnTo>
                    <a:pt x="0" y="371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98" r="1" b="-98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131604" y="1654892"/>
            <a:ext cx="6685742" cy="852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884" lvl="1" indent="-297942" algn="l">
              <a:lnSpc>
                <a:spcPts val="6182"/>
              </a:lnSpc>
              <a:buFont typeface="Arial"/>
              <a:buChar char="•"/>
            </a:pPr>
            <a:r>
              <a:rPr lang="en-US" sz="27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 Two</a:t>
            </a:r>
          </a:p>
          <a:p>
            <a:pPr marL="595884" lvl="1" indent="-297942" algn="l">
              <a:lnSpc>
                <a:spcPts val="6182"/>
              </a:lnSpc>
              <a:buFont typeface="Arial"/>
              <a:buChar char="•"/>
            </a:pPr>
            <a:r>
              <a:rPr lang="en-US" sz="27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Dataset Description: Fuel</a:t>
            </a:r>
          </a:p>
          <a:p>
            <a:pPr marL="595884" lvl="1" indent="-297942" algn="l">
              <a:lnSpc>
                <a:spcPts val="6182"/>
              </a:lnSpc>
              <a:buFont typeface="Arial"/>
              <a:buChar char="•"/>
            </a:pPr>
            <a:r>
              <a:rPr lang="en-US" sz="27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 Two pie Chart</a:t>
            </a:r>
          </a:p>
          <a:p>
            <a:pPr marL="595884" lvl="1" indent="-297942" algn="l">
              <a:lnSpc>
                <a:spcPts val="6182"/>
              </a:lnSpc>
              <a:buFont typeface="Arial"/>
              <a:buChar char="•"/>
            </a:pPr>
            <a:r>
              <a:rPr lang="en-US" sz="27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PS2 Model Overview</a:t>
            </a:r>
          </a:p>
          <a:p>
            <a:pPr marL="595884" lvl="1" indent="-297942" algn="l">
              <a:lnSpc>
                <a:spcPts val="6182"/>
              </a:lnSpc>
              <a:buFont typeface="Arial"/>
              <a:buChar char="•"/>
            </a:pPr>
            <a:r>
              <a:rPr lang="en-US" sz="27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/ Output</a:t>
            </a:r>
          </a:p>
          <a:p>
            <a:pPr marL="595884" lvl="1" indent="-297942" algn="l">
              <a:lnSpc>
                <a:spcPts val="6182"/>
              </a:lnSpc>
              <a:buFont typeface="Arial"/>
              <a:buChar char="•"/>
            </a:pPr>
            <a:r>
              <a:rPr lang="en-US" sz="27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Interactive Dashboard</a:t>
            </a:r>
          </a:p>
          <a:p>
            <a:pPr marL="595884" lvl="1" indent="-297942" algn="l">
              <a:lnSpc>
                <a:spcPts val="6182"/>
              </a:lnSpc>
              <a:buFont typeface="Arial"/>
              <a:buChar char="•"/>
            </a:pPr>
            <a:r>
              <a:rPr lang="en-US" sz="27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End To End System</a:t>
            </a:r>
          </a:p>
          <a:p>
            <a:pPr marL="595884" lvl="1" indent="-297942" algn="l">
              <a:lnSpc>
                <a:spcPts val="6182"/>
              </a:lnSpc>
              <a:buFont typeface="Arial"/>
              <a:buChar char="•"/>
            </a:pPr>
            <a:r>
              <a:rPr lang="en-US" sz="27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Objectives</a:t>
            </a:r>
          </a:p>
          <a:p>
            <a:pPr marL="595884" lvl="1" indent="-297942" algn="l">
              <a:lnSpc>
                <a:spcPts val="6182"/>
              </a:lnSpc>
              <a:buFont typeface="Arial"/>
              <a:buChar char="•"/>
            </a:pPr>
            <a:r>
              <a:rPr lang="en-US" sz="27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Performance Summary</a:t>
            </a:r>
          </a:p>
          <a:p>
            <a:pPr marL="595884" lvl="1" indent="-297942" algn="l">
              <a:lnSpc>
                <a:spcPts val="6182"/>
              </a:lnSpc>
              <a:buFont typeface="Arial"/>
              <a:buChar char="•"/>
            </a:pPr>
            <a:r>
              <a:rPr lang="en-US" sz="27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Directions / Conclusion</a:t>
            </a:r>
          </a:p>
          <a:p>
            <a:pPr algn="l">
              <a:lnSpc>
                <a:spcPts val="6182"/>
              </a:lnSpc>
            </a:pPr>
            <a:endParaRPr lang="en-US" sz="2760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70204" y="1664417"/>
            <a:ext cx="7026234" cy="8293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6230" lvl="1" indent="-298115" algn="l">
              <a:lnSpc>
                <a:spcPts val="6020"/>
              </a:lnSpc>
              <a:buFont typeface="Arial"/>
              <a:buChar char="•"/>
            </a:pPr>
            <a:r>
              <a:rPr lang="en-US" sz="276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  <a:p>
            <a:pPr marL="596230" lvl="1" indent="-298115" algn="l">
              <a:lnSpc>
                <a:spcPts val="6020"/>
              </a:lnSpc>
              <a:buFont typeface="Arial"/>
              <a:buChar char="•"/>
            </a:pPr>
            <a:r>
              <a:rPr lang="en-US" sz="276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Motivation &amp; Need</a:t>
            </a:r>
          </a:p>
          <a:p>
            <a:pPr marL="596230" lvl="1" indent="-298115" algn="l">
              <a:lnSpc>
                <a:spcPts val="6020"/>
              </a:lnSpc>
              <a:buFont typeface="Arial"/>
              <a:buChar char="•"/>
            </a:pPr>
            <a:r>
              <a:rPr lang="en-US" sz="276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 one</a:t>
            </a:r>
          </a:p>
          <a:p>
            <a:pPr marL="596230" lvl="1" indent="-298115" algn="l">
              <a:lnSpc>
                <a:spcPts val="6020"/>
              </a:lnSpc>
              <a:buFont typeface="Arial"/>
              <a:buChar char="•"/>
            </a:pPr>
            <a:r>
              <a:rPr lang="en-US" sz="276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Flawed Approach</a:t>
            </a:r>
          </a:p>
          <a:p>
            <a:pPr marL="596230" lvl="1" indent="-298115" algn="l">
              <a:lnSpc>
                <a:spcPts val="6020"/>
              </a:lnSpc>
              <a:buFont typeface="Arial"/>
              <a:buChar char="•"/>
            </a:pPr>
            <a:r>
              <a:rPr lang="en-US" sz="276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Literature Review Summary</a:t>
            </a:r>
          </a:p>
          <a:p>
            <a:pPr marL="596230" lvl="1" indent="-298115" algn="l">
              <a:lnSpc>
                <a:spcPts val="6020"/>
              </a:lnSpc>
              <a:buFont typeface="Arial"/>
              <a:buChar char="•"/>
            </a:pPr>
            <a:r>
              <a:rPr lang="en-US" sz="276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Multispectral Data</a:t>
            </a:r>
          </a:p>
          <a:p>
            <a:pPr marL="596230" lvl="1" indent="-298115" algn="l">
              <a:lnSpc>
                <a:spcPts val="6020"/>
              </a:lnSpc>
              <a:buFont typeface="Arial"/>
              <a:buChar char="•"/>
            </a:pPr>
            <a:r>
              <a:rPr lang="en-US" sz="276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Dataset Description</a:t>
            </a:r>
          </a:p>
          <a:p>
            <a:pPr marL="596230" lvl="1" indent="-298115" algn="l">
              <a:lnSpc>
                <a:spcPts val="6020"/>
              </a:lnSpc>
              <a:buFont typeface="Arial"/>
              <a:buChar char="•"/>
            </a:pPr>
            <a:r>
              <a:rPr lang="en-US" sz="276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Challenge: Imbalance</a:t>
            </a:r>
          </a:p>
          <a:p>
            <a:pPr marL="596230" lvl="1" indent="-298115" algn="l">
              <a:lnSpc>
                <a:spcPts val="6020"/>
              </a:lnSpc>
              <a:buFont typeface="Arial"/>
              <a:buChar char="•"/>
            </a:pPr>
            <a:r>
              <a:rPr lang="en-US" sz="276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PS1 Model Overview</a:t>
            </a:r>
          </a:p>
          <a:p>
            <a:pPr marL="596230" lvl="1" indent="-298115" algn="l">
              <a:lnSpc>
                <a:spcPts val="6020"/>
              </a:lnSpc>
              <a:buFont typeface="Arial"/>
              <a:buChar char="•"/>
            </a:pPr>
            <a:r>
              <a:rPr lang="en-US" sz="276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PS1: Sample Output</a:t>
            </a:r>
          </a:p>
          <a:p>
            <a:pPr algn="l">
              <a:lnSpc>
                <a:spcPts val="6020"/>
              </a:lnSpc>
            </a:pPr>
            <a:endParaRPr lang="en-US" sz="2761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46987" y="688975"/>
            <a:ext cx="2794516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2998" y="2427259"/>
            <a:ext cx="6135249" cy="6135249"/>
          </a:xfrm>
          <a:custGeom>
            <a:avLst/>
            <a:gdLst/>
            <a:ahLst/>
            <a:cxnLst/>
            <a:rect l="l" t="t" r="r" b="b"/>
            <a:pathLst>
              <a:path w="6135249" h="6135249">
                <a:moveTo>
                  <a:pt x="0" y="0"/>
                </a:moveTo>
                <a:lnTo>
                  <a:pt x="6135249" y="0"/>
                </a:lnTo>
                <a:lnTo>
                  <a:pt x="6135249" y="6135248"/>
                </a:lnTo>
                <a:lnTo>
                  <a:pt x="0" y="6135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92981" y="2452241"/>
            <a:ext cx="6126239" cy="6135249"/>
          </a:xfrm>
          <a:custGeom>
            <a:avLst/>
            <a:gdLst/>
            <a:ahLst/>
            <a:cxnLst/>
            <a:rect l="l" t="t" r="r" b="b"/>
            <a:pathLst>
              <a:path w="6126239" h="6135249">
                <a:moveTo>
                  <a:pt x="0" y="0"/>
                </a:moveTo>
                <a:lnTo>
                  <a:pt x="6126239" y="0"/>
                </a:lnTo>
                <a:lnTo>
                  <a:pt x="6126239" y="6135249"/>
                </a:lnTo>
                <a:lnTo>
                  <a:pt x="0" y="6135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37234" y="1388745"/>
            <a:ext cx="1471493" cy="653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2"/>
              </a:lnSpc>
              <a:spcBef>
                <a:spcPct val="0"/>
              </a:spcBef>
            </a:pPr>
            <a:r>
              <a:rPr lang="en-US" sz="333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327531" y="1388745"/>
            <a:ext cx="1621550" cy="653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2"/>
              </a:lnSpc>
              <a:spcBef>
                <a:spcPct val="0"/>
              </a:spcBef>
            </a:pPr>
            <a:r>
              <a:rPr lang="en-US" sz="333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5466" y="238328"/>
            <a:ext cx="6670531" cy="790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1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OUTPUTS / MASK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54186" y="5143500"/>
            <a:ext cx="6742958" cy="4238672"/>
          </a:xfrm>
          <a:custGeom>
            <a:avLst/>
            <a:gdLst/>
            <a:ahLst/>
            <a:cxnLst/>
            <a:rect l="l" t="t" r="r" b="b"/>
            <a:pathLst>
              <a:path w="6742958" h="4238672">
                <a:moveTo>
                  <a:pt x="0" y="0"/>
                </a:moveTo>
                <a:lnTo>
                  <a:pt x="6742958" y="0"/>
                </a:lnTo>
                <a:lnTo>
                  <a:pt x="6742958" y="4238672"/>
                </a:lnTo>
                <a:lnTo>
                  <a:pt x="0" y="4238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91" r="-3808" b="-149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146486"/>
            <a:ext cx="5934760" cy="4111814"/>
          </a:xfrm>
          <a:custGeom>
            <a:avLst/>
            <a:gdLst/>
            <a:ahLst/>
            <a:cxnLst/>
            <a:rect l="l" t="t" r="r" b="b"/>
            <a:pathLst>
              <a:path w="5934760" h="4111814">
                <a:moveTo>
                  <a:pt x="0" y="0"/>
                </a:moveTo>
                <a:lnTo>
                  <a:pt x="5934760" y="0"/>
                </a:lnTo>
                <a:lnTo>
                  <a:pt x="5934760" y="4111814"/>
                </a:lnTo>
                <a:lnTo>
                  <a:pt x="0" y="4111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6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535318"/>
            <a:ext cx="5934760" cy="3576340"/>
          </a:xfrm>
          <a:custGeom>
            <a:avLst/>
            <a:gdLst/>
            <a:ahLst/>
            <a:cxnLst/>
            <a:rect l="l" t="t" r="r" b="b"/>
            <a:pathLst>
              <a:path w="5934760" h="3576340">
                <a:moveTo>
                  <a:pt x="0" y="0"/>
                </a:moveTo>
                <a:lnTo>
                  <a:pt x="5934760" y="0"/>
                </a:lnTo>
                <a:lnTo>
                  <a:pt x="5934760" y="3576340"/>
                </a:lnTo>
                <a:lnTo>
                  <a:pt x="0" y="3576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2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86742" y="535318"/>
            <a:ext cx="6477845" cy="3576340"/>
          </a:xfrm>
          <a:custGeom>
            <a:avLst/>
            <a:gdLst/>
            <a:ahLst/>
            <a:cxnLst/>
            <a:rect l="l" t="t" r="r" b="b"/>
            <a:pathLst>
              <a:path w="6477845" h="3576340">
                <a:moveTo>
                  <a:pt x="0" y="0"/>
                </a:moveTo>
                <a:lnTo>
                  <a:pt x="6477846" y="0"/>
                </a:lnTo>
                <a:lnTo>
                  <a:pt x="6477846" y="3576340"/>
                </a:lnTo>
                <a:lnTo>
                  <a:pt x="0" y="3576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95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71536" y="4424086"/>
            <a:ext cx="9230412" cy="37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sz="23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Training Loss and MCC Trend for the Binary Segmentation 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95734" y="2500080"/>
            <a:ext cx="3792937" cy="550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4"/>
              </a:lnSpc>
              <a:spcBef>
                <a:spcPct val="0"/>
              </a:spcBef>
            </a:pPr>
            <a:r>
              <a:rPr lang="en-US" sz="33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1: BEST MCC 0.62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71320" y="6451952"/>
            <a:ext cx="3641765" cy="54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7"/>
              </a:lnSpc>
              <a:spcBef>
                <a:spcPct val="0"/>
              </a:spcBef>
            </a:pPr>
            <a:r>
              <a:rPr lang="en-US" sz="32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2: BEST MCC:  0.54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65865" y="9703977"/>
            <a:ext cx="8376642" cy="37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sz="23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Training Loss &amp; MCC Trend for Multi Class Segmentation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00311" y="188777"/>
            <a:ext cx="2268498" cy="648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0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39498" y="1609098"/>
            <a:ext cx="9264744" cy="1604872"/>
            <a:chOff x="0" y="0"/>
            <a:chExt cx="10874772" cy="1883767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10836656" cy="1845691"/>
            </a:xfrm>
            <a:custGeom>
              <a:avLst/>
              <a:gdLst/>
              <a:ahLst/>
              <a:cxnLst/>
              <a:rect l="l" t="t" r="r" b="b"/>
              <a:pathLst>
                <a:path w="10836656" h="1845691">
                  <a:moveTo>
                    <a:pt x="0" y="182880"/>
                  </a:moveTo>
                  <a:cubicBezTo>
                    <a:pt x="0" y="81915"/>
                    <a:pt x="83312" y="0"/>
                    <a:pt x="186055" y="0"/>
                  </a:cubicBezTo>
                  <a:lnTo>
                    <a:pt x="10650601" y="0"/>
                  </a:lnTo>
                  <a:cubicBezTo>
                    <a:pt x="10753344" y="0"/>
                    <a:pt x="10836656" y="81915"/>
                    <a:pt x="10836656" y="182880"/>
                  </a:cubicBezTo>
                  <a:lnTo>
                    <a:pt x="10836656" y="1662811"/>
                  </a:lnTo>
                  <a:cubicBezTo>
                    <a:pt x="10836656" y="1763776"/>
                    <a:pt x="10753344" y="1845691"/>
                    <a:pt x="10650601" y="1845691"/>
                  </a:cubicBezTo>
                  <a:lnTo>
                    <a:pt x="186055" y="1845691"/>
                  </a:lnTo>
                  <a:cubicBezTo>
                    <a:pt x="83312" y="1845691"/>
                    <a:pt x="0" y="1763776"/>
                    <a:pt x="0" y="1662811"/>
                  </a:cubicBezTo>
                  <a:close/>
                </a:path>
              </a:pathLst>
            </a:custGeom>
            <a:solidFill>
              <a:srgbClr val="EFECE6"/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874756" cy="1883791"/>
            </a:xfrm>
            <a:custGeom>
              <a:avLst/>
              <a:gdLst/>
              <a:ahLst/>
              <a:cxnLst/>
              <a:rect l="l" t="t" r="r" b="b"/>
              <a:pathLst>
                <a:path w="10874756" h="1883791">
                  <a:moveTo>
                    <a:pt x="0" y="201930"/>
                  </a:moveTo>
                  <a:cubicBezTo>
                    <a:pt x="0" y="90170"/>
                    <a:pt x="92075" y="0"/>
                    <a:pt x="205105" y="0"/>
                  </a:cubicBezTo>
                  <a:lnTo>
                    <a:pt x="10669651" y="0"/>
                  </a:lnTo>
                  <a:lnTo>
                    <a:pt x="10669651" y="19050"/>
                  </a:lnTo>
                  <a:lnTo>
                    <a:pt x="10669651" y="0"/>
                  </a:lnTo>
                  <a:cubicBezTo>
                    <a:pt x="10782554" y="0"/>
                    <a:pt x="10874756" y="90170"/>
                    <a:pt x="10874756" y="201930"/>
                  </a:cubicBezTo>
                  <a:lnTo>
                    <a:pt x="10855706" y="201930"/>
                  </a:lnTo>
                  <a:lnTo>
                    <a:pt x="10874756" y="201930"/>
                  </a:lnTo>
                  <a:lnTo>
                    <a:pt x="10874756" y="1681861"/>
                  </a:lnTo>
                  <a:lnTo>
                    <a:pt x="10855706" y="1681861"/>
                  </a:lnTo>
                  <a:lnTo>
                    <a:pt x="10874756" y="1681861"/>
                  </a:lnTo>
                  <a:cubicBezTo>
                    <a:pt x="10874756" y="1793748"/>
                    <a:pt x="10782681" y="1883791"/>
                    <a:pt x="10669651" y="1883791"/>
                  </a:cubicBezTo>
                  <a:lnTo>
                    <a:pt x="10669651" y="1864741"/>
                  </a:lnTo>
                  <a:lnTo>
                    <a:pt x="10669651" y="1883791"/>
                  </a:lnTo>
                  <a:lnTo>
                    <a:pt x="205105" y="1883791"/>
                  </a:lnTo>
                  <a:lnTo>
                    <a:pt x="205105" y="1864741"/>
                  </a:lnTo>
                  <a:lnTo>
                    <a:pt x="205105" y="1883791"/>
                  </a:lnTo>
                  <a:cubicBezTo>
                    <a:pt x="92202" y="1883791"/>
                    <a:pt x="0" y="1793621"/>
                    <a:pt x="0" y="1681861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681861"/>
                  </a:lnTo>
                  <a:lnTo>
                    <a:pt x="19050" y="1681861"/>
                  </a:lnTo>
                  <a:lnTo>
                    <a:pt x="38100" y="1681861"/>
                  </a:lnTo>
                  <a:cubicBezTo>
                    <a:pt x="38100" y="1772031"/>
                    <a:pt x="112522" y="1845691"/>
                    <a:pt x="205105" y="1845691"/>
                  </a:cubicBezTo>
                  <a:lnTo>
                    <a:pt x="10669651" y="1845691"/>
                  </a:lnTo>
                  <a:cubicBezTo>
                    <a:pt x="10762107" y="1845691"/>
                    <a:pt x="10836656" y="1772031"/>
                    <a:pt x="10836656" y="1681861"/>
                  </a:cubicBezTo>
                  <a:lnTo>
                    <a:pt x="10836656" y="201930"/>
                  </a:lnTo>
                  <a:cubicBezTo>
                    <a:pt x="10836656" y="111760"/>
                    <a:pt x="10762234" y="38100"/>
                    <a:pt x="10669651" y="38100"/>
                  </a:cubicBezTo>
                  <a:lnTo>
                    <a:pt x="205105" y="38100"/>
                  </a:lnTo>
                  <a:lnTo>
                    <a:pt x="205105" y="19050"/>
                  </a:lnTo>
                  <a:lnTo>
                    <a:pt x="205105" y="38100"/>
                  </a:lnTo>
                  <a:cubicBezTo>
                    <a:pt x="112522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DDD6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8423268" y="1625328"/>
            <a:ext cx="129837" cy="1572413"/>
            <a:chOff x="0" y="0"/>
            <a:chExt cx="152400" cy="18456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2400" cy="1845691"/>
            </a:xfrm>
            <a:custGeom>
              <a:avLst/>
              <a:gdLst/>
              <a:ahLst/>
              <a:cxnLst/>
              <a:rect l="l" t="t" r="r" b="b"/>
              <a:pathLst>
                <a:path w="152400" h="1845691">
                  <a:moveTo>
                    <a:pt x="0" y="43053"/>
                  </a:moveTo>
                  <a:cubicBezTo>
                    <a:pt x="0" y="19304"/>
                    <a:pt x="19304" y="0"/>
                    <a:pt x="43053" y="0"/>
                  </a:cubicBezTo>
                  <a:lnTo>
                    <a:pt x="109347" y="0"/>
                  </a:lnTo>
                  <a:cubicBezTo>
                    <a:pt x="133096" y="0"/>
                    <a:pt x="152400" y="19304"/>
                    <a:pt x="152400" y="43053"/>
                  </a:cubicBezTo>
                  <a:lnTo>
                    <a:pt x="152400" y="1802638"/>
                  </a:lnTo>
                  <a:cubicBezTo>
                    <a:pt x="152400" y="1826387"/>
                    <a:pt x="133096" y="1845691"/>
                    <a:pt x="109347" y="1845691"/>
                  </a:cubicBezTo>
                  <a:lnTo>
                    <a:pt x="43053" y="1845691"/>
                  </a:lnTo>
                  <a:cubicBezTo>
                    <a:pt x="19304" y="1845691"/>
                    <a:pt x="0" y="1826387"/>
                    <a:pt x="0" y="1802638"/>
                  </a:cubicBez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8454976" y="5679704"/>
            <a:ext cx="9249266" cy="1992908"/>
            <a:chOff x="0" y="0"/>
            <a:chExt cx="10874772" cy="2343150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10836656" cy="2305050"/>
            </a:xfrm>
            <a:custGeom>
              <a:avLst/>
              <a:gdLst/>
              <a:ahLst/>
              <a:cxnLst/>
              <a:rect l="l" t="t" r="r" b="b"/>
              <a:pathLst>
                <a:path w="10836656" h="2305050">
                  <a:moveTo>
                    <a:pt x="0" y="182880"/>
                  </a:moveTo>
                  <a:cubicBezTo>
                    <a:pt x="0" y="81915"/>
                    <a:pt x="82931" y="0"/>
                    <a:pt x="185293" y="0"/>
                  </a:cubicBezTo>
                  <a:lnTo>
                    <a:pt x="10651363" y="0"/>
                  </a:lnTo>
                  <a:cubicBezTo>
                    <a:pt x="10753725" y="0"/>
                    <a:pt x="10836656" y="81915"/>
                    <a:pt x="10836656" y="182880"/>
                  </a:cubicBezTo>
                  <a:lnTo>
                    <a:pt x="10836656" y="2122170"/>
                  </a:lnTo>
                  <a:cubicBezTo>
                    <a:pt x="10836656" y="2223135"/>
                    <a:pt x="10753725" y="2305050"/>
                    <a:pt x="10651363" y="2305050"/>
                  </a:cubicBezTo>
                  <a:lnTo>
                    <a:pt x="185293" y="2305050"/>
                  </a:lnTo>
                  <a:cubicBezTo>
                    <a:pt x="82931" y="2305050"/>
                    <a:pt x="0" y="2223135"/>
                    <a:pt x="0" y="2122170"/>
                  </a:cubicBezTo>
                  <a:close/>
                </a:path>
              </a:pathLst>
            </a:custGeom>
            <a:solidFill>
              <a:srgbClr val="EFECE6"/>
            </a:solidFill>
            <a:ln w="12700">
              <a:solidFill>
                <a:srgbClr val="000000"/>
              </a:solidFill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874756" cy="2343150"/>
            </a:xfrm>
            <a:custGeom>
              <a:avLst/>
              <a:gdLst/>
              <a:ahLst/>
              <a:cxnLst/>
              <a:rect l="l" t="t" r="r" b="b"/>
              <a:pathLst>
                <a:path w="10874756" h="2343150">
                  <a:moveTo>
                    <a:pt x="0" y="201930"/>
                  </a:moveTo>
                  <a:cubicBezTo>
                    <a:pt x="0" y="90170"/>
                    <a:pt x="91694" y="0"/>
                    <a:pt x="204343" y="0"/>
                  </a:cubicBezTo>
                  <a:lnTo>
                    <a:pt x="10670413" y="0"/>
                  </a:lnTo>
                  <a:lnTo>
                    <a:pt x="10670413" y="19050"/>
                  </a:lnTo>
                  <a:lnTo>
                    <a:pt x="10670413" y="0"/>
                  </a:lnTo>
                  <a:cubicBezTo>
                    <a:pt x="10783062" y="0"/>
                    <a:pt x="10874756" y="90170"/>
                    <a:pt x="10874756" y="201930"/>
                  </a:cubicBezTo>
                  <a:lnTo>
                    <a:pt x="10855706" y="201930"/>
                  </a:lnTo>
                  <a:lnTo>
                    <a:pt x="10874756" y="201930"/>
                  </a:lnTo>
                  <a:lnTo>
                    <a:pt x="10874756" y="2141220"/>
                  </a:lnTo>
                  <a:lnTo>
                    <a:pt x="10855706" y="2141220"/>
                  </a:lnTo>
                  <a:lnTo>
                    <a:pt x="10874756" y="2141220"/>
                  </a:lnTo>
                  <a:cubicBezTo>
                    <a:pt x="10874756" y="2252980"/>
                    <a:pt x="10783062" y="2343150"/>
                    <a:pt x="10670413" y="2343150"/>
                  </a:cubicBezTo>
                  <a:lnTo>
                    <a:pt x="10670413" y="2324100"/>
                  </a:lnTo>
                  <a:lnTo>
                    <a:pt x="10670413" y="2343150"/>
                  </a:lnTo>
                  <a:lnTo>
                    <a:pt x="204343" y="2343150"/>
                  </a:lnTo>
                  <a:lnTo>
                    <a:pt x="204343" y="2324100"/>
                  </a:lnTo>
                  <a:lnTo>
                    <a:pt x="204343" y="2343150"/>
                  </a:lnTo>
                  <a:cubicBezTo>
                    <a:pt x="91694" y="2343150"/>
                    <a:pt x="0" y="2252980"/>
                    <a:pt x="0" y="214122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141220"/>
                  </a:lnTo>
                  <a:lnTo>
                    <a:pt x="19050" y="2141220"/>
                  </a:lnTo>
                  <a:lnTo>
                    <a:pt x="38100" y="2141220"/>
                  </a:lnTo>
                  <a:cubicBezTo>
                    <a:pt x="38100" y="2231517"/>
                    <a:pt x="112268" y="2305050"/>
                    <a:pt x="204343" y="2305050"/>
                  </a:cubicBezTo>
                  <a:lnTo>
                    <a:pt x="10670413" y="2305050"/>
                  </a:lnTo>
                  <a:cubicBezTo>
                    <a:pt x="10762488" y="2305050"/>
                    <a:pt x="10836656" y="2231517"/>
                    <a:pt x="10836656" y="2141220"/>
                  </a:cubicBezTo>
                  <a:lnTo>
                    <a:pt x="10836656" y="201930"/>
                  </a:lnTo>
                  <a:cubicBezTo>
                    <a:pt x="10836656" y="111633"/>
                    <a:pt x="10762488" y="38100"/>
                    <a:pt x="10670413" y="38100"/>
                  </a:cubicBezTo>
                  <a:lnTo>
                    <a:pt x="204343" y="38100"/>
                  </a:lnTo>
                  <a:lnTo>
                    <a:pt x="204343" y="19050"/>
                  </a:lnTo>
                  <a:lnTo>
                    <a:pt x="204343" y="38100"/>
                  </a:lnTo>
                  <a:cubicBezTo>
                    <a:pt x="112268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DDD6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8438773" y="5695906"/>
            <a:ext cx="129620" cy="1960503"/>
            <a:chOff x="0" y="0"/>
            <a:chExt cx="152400" cy="23050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2400" cy="2305050"/>
            </a:xfrm>
            <a:custGeom>
              <a:avLst/>
              <a:gdLst/>
              <a:ahLst/>
              <a:cxnLst/>
              <a:rect l="l" t="t" r="r" b="b"/>
              <a:pathLst>
                <a:path w="152400" h="2305050">
                  <a:moveTo>
                    <a:pt x="0" y="43053"/>
                  </a:moveTo>
                  <a:cubicBezTo>
                    <a:pt x="0" y="19304"/>
                    <a:pt x="19304" y="0"/>
                    <a:pt x="43053" y="0"/>
                  </a:cubicBezTo>
                  <a:lnTo>
                    <a:pt x="109347" y="0"/>
                  </a:lnTo>
                  <a:cubicBezTo>
                    <a:pt x="133096" y="0"/>
                    <a:pt x="152400" y="19304"/>
                    <a:pt x="152400" y="43053"/>
                  </a:cubicBezTo>
                  <a:lnTo>
                    <a:pt x="152400" y="2261997"/>
                  </a:lnTo>
                  <a:cubicBezTo>
                    <a:pt x="152400" y="2285746"/>
                    <a:pt x="133096" y="2305050"/>
                    <a:pt x="109347" y="2305050"/>
                  </a:cubicBezTo>
                  <a:lnTo>
                    <a:pt x="43053" y="2305050"/>
                  </a:lnTo>
                  <a:cubicBezTo>
                    <a:pt x="19304" y="2305050"/>
                    <a:pt x="0" y="2285746"/>
                    <a:pt x="0" y="2261997"/>
                  </a:cubicBez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8503960" y="8033318"/>
            <a:ext cx="9264744" cy="1996243"/>
            <a:chOff x="0" y="0"/>
            <a:chExt cx="10874772" cy="2343150"/>
          </a:xfrm>
        </p:grpSpPr>
        <p:sp>
          <p:nvSpPr>
            <p:cNvPr id="13" name="Freeform 13"/>
            <p:cNvSpPr/>
            <p:nvPr/>
          </p:nvSpPr>
          <p:spPr>
            <a:xfrm>
              <a:off x="19050" y="19050"/>
              <a:ext cx="10836656" cy="2305050"/>
            </a:xfrm>
            <a:custGeom>
              <a:avLst/>
              <a:gdLst/>
              <a:ahLst/>
              <a:cxnLst/>
              <a:rect l="l" t="t" r="r" b="b"/>
              <a:pathLst>
                <a:path w="10836656" h="2305050">
                  <a:moveTo>
                    <a:pt x="0" y="182880"/>
                  </a:moveTo>
                  <a:cubicBezTo>
                    <a:pt x="0" y="81915"/>
                    <a:pt x="82931" y="0"/>
                    <a:pt x="185293" y="0"/>
                  </a:cubicBezTo>
                  <a:lnTo>
                    <a:pt x="10651363" y="0"/>
                  </a:lnTo>
                  <a:cubicBezTo>
                    <a:pt x="10753725" y="0"/>
                    <a:pt x="10836656" y="81915"/>
                    <a:pt x="10836656" y="182880"/>
                  </a:cubicBezTo>
                  <a:lnTo>
                    <a:pt x="10836656" y="2122170"/>
                  </a:lnTo>
                  <a:cubicBezTo>
                    <a:pt x="10836656" y="2223135"/>
                    <a:pt x="10753725" y="2305050"/>
                    <a:pt x="10651363" y="2305050"/>
                  </a:cubicBezTo>
                  <a:lnTo>
                    <a:pt x="185293" y="2305050"/>
                  </a:lnTo>
                  <a:cubicBezTo>
                    <a:pt x="82931" y="2305050"/>
                    <a:pt x="0" y="2223135"/>
                    <a:pt x="0" y="2122170"/>
                  </a:cubicBezTo>
                  <a:close/>
                </a:path>
              </a:pathLst>
            </a:custGeom>
            <a:solidFill>
              <a:srgbClr val="EFECE6"/>
            </a:solidFill>
            <a:ln w="12700">
              <a:solidFill>
                <a:srgbClr val="000000"/>
              </a:solidFill>
            </a:ln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0874756" cy="2343150"/>
            </a:xfrm>
            <a:custGeom>
              <a:avLst/>
              <a:gdLst/>
              <a:ahLst/>
              <a:cxnLst/>
              <a:rect l="l" t="t" r="r" b="b"/>
              <a:pathLst>
                <a:path w="10874756" h="2343150">
                  <a:moveTo>
                    <a:pt x="0" y="201930"/>
                  </a:moveTo>
                  <a:cubicBezTo>
                    <a:pt x="0" y="90170"/>
                    <a:pt x="91694" y="0"/>
                    <a:pt x="204343" y="0"/>
                  </a:cubicBezTo>
                  <a:lnTo>
                    <a:pt x="10670413" y="0"/>
                  </a:lnTo>
                  <a:lnTo>
                    <a:pt x="10670413" y="19050"/>
                  </a:lnTo>
                  <a:lnTo>
                    <a:pt x="10670413" y="0"/>
                  </a:lnTo>
                  <a:cubicBezTo>
                    <a:pt x="10783062" y="0"/>
                    <a:pt x="10874756" y="90170"/>
                    <a:pt x="10874756" y="201930"/>
                  </a:cubicBezTo>
                  <a:lnTo>
                    <a:pt x="10855706" y="201930"/>
                  </a:lnTo>
                  <a:lnTo>
                    <a:pt x="10874756" y="201930"/>
                  </a:lnTo>
                  <a:lnTo>
                    <a:pt x="10874756" y="2141220"/>
                  </a:lnTo>
                  <a:lnTo>
                    <a:pt x="10855706" y="2141220"/>
                  </a:lnTo>
                  <a:lnTo>
                    <a:pt x="10874756" y="2141220"/>
                  </a:lnTo>
                  <a:cubicBezTo>
                    <a:pt x="10874756" y="2252980"/>
                    <a:pt x="10783062" y="2343150"/>
                    <a:pt x="10670413" y="2343150"/>
                  </a:cubicBezTo>
                  <a:lnTo>
                    <a:pt x="10670413" y="2324100"/>
                  </a:lnTo>
                  <a:lnTo>
                    <a:pt x="10670413" y="2343150"/>
                  </a:lnTo>
                  <a:lnTo>
                    <a:pt x="204343" y="2343150"/>
                  </a:lnTo>
                  <a:lnTo>
                    <a:pt x="204343" y="2324100"/>
                  </a:lnTo>
                  <a:lnTo>
                    <a:pt x="204343" y="2343150"/>
                  </a:lnTo>
                  <a:cubicBezTo>
                    <a:pt x="91694" y="2343150"/>
                    <a:pt x="0" y="2252980"/>
                    <a:pt x="0" y="214122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141220"/>
                  </a:lnTo>
                  <a:lnTo>
                    <a:pt x="19050" y="2141220"/>
                  </a:lnTo>
                  <a:lnTo>
                    <a:pt x="38100" y="2141220"/>
                  </a:lnTo>
                  <a:cubicBezTo>
                    <a:pt x="38100" y="2231517"/>
                    <a:pt x="112268" y="2305050"/>
                    <a:pt x="204343" y="2305050"/>
                  </a:cubicBezTo>
                  <a:lnTo>
                    <a:pt x="10670413" y="2305050"/>
                  </a:lnTo>
                  <a:cubicBezTo>
                    <a:pt x="10762488" y="2305050"/>
                    <a:pt x="10836656" y="2231517"/>
                    <a:pt x="10836656" y="2141220"/>
                  </a:cubicBezTo>
                  <a:lnTo>
                    <a:pt x="10836656" y="201930"/>
                  </a:lnTo>
                  <a:cubicBezTo>
                    <a:pt x="10836656" y="111633"/>
                    <a:pt x="10762488" y="38100"/>
                    <a:pt x="10670413" y="38100"/>
                  </a:cubicBezTo>
                  <a:lnTo>
                    <a:pt x="204343" y="38100"/>
                  </a:lnTo>
                  <a:lnTo>
                    <a:pt x="204343" y="19050"/>
                  </a:lnTo>
                  <a:lnTo>
                    <a:pt x="204343" y="38100"/>
                  </a:lnTo>
                  <a:cubicBezTo>
                    <a:pt x="112268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DDD6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8487730" y="8049547"/>
            <a:ext cx="129837" cy="1963784"/>
            <a:chOff x="0" y="0"/>
            <a:chExt cx="152400" cy="23050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2400" cy="2305050"/>
            </a:xfrm>
            <a:custGeom>
              <a:avLst/>
              <a:gdLst/>
              <a:ahLst/>
              <a:cxnLst/>
              <a:rect l="l" t="t" r="r" b="b"/>
              <a:pathLst>
                <a:path w="152400" h="2305050">
                  <a:moveTo>
                    <a:pt x="0" y="43053"/>
                  </a:moveTo>
                  <a:cubicBezTo>
                    <a:pt x="0" y="19304"/>
                    <a:pt x="19304" y="0"/>
                    <a:pt x="43053" y="0"/>
                  </a:cubicBezTo>
                  <a:lnTo>
                    <a:pt x="109347" y="0"/>
                  </a:lnTo>
                  <a:cubicBezTo>
                    <a:pt x="133096" y="0"/>
                    <a:pt x="152400" y="19304"/>
                    <a:pt x="152400" y="43053"/>
                  </a:cubicBezTo>
                  <a:lnTo>
                    <a:pt x="152400" y="2261997"/>
                  </a:lnTo>
                  <a:cubicBezTo>
                    <a:pt x="152400" y="2285746"/>
                    <a:pt x="133096" y="2305050"/>
                    <a:pt x="109347" y="2305050"/>
                  </a:cubicBezTo>
                  <a:lnTo>
                    <a:pt x="43053" y="2305050"/>
                  </a:lnTo>
                  <a:cubicBezTo>
                    <a:pt x="19304" y="2305050"/>
                    <a:pt x="0" y="2285746"/>
                    <a:pt x="0" y="2261997"/>
                  </a:cubicBez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Freeform 17"/>
          <p:cNvSpPr/>
          <p:nvPr/>
        </p:nvSpPr>
        <p:spPr>
          <a:xfrm>
            <a:off x="448081" y="1810283"/>
            <a:ext cx="7480622" cy="8000666"/>
          </a:xfrm>
          <a:custGeom>
            <a:avLst/>
            <a:gdLst/>
            <a:ahLst/>
            <a:cxnLst/>
            <a:rect l="l" t="t" r="r" b="b"/>
            <a:pathLst>
              <a:path w="7480622" h="8000666">
                <a:moveTo>
                  <a:pt x="0" y="0"/>
                </a:moveTo>
                <a:lnTo>
                  <a:pt x="7480622" y="0"/>
                </a:lnTo>
                <a:lnTo>
                  <a:pt x="7480622" y="8000666"/>
                </a:lnTo>
                <a:lnTo>
                  <a:pt x="0" y="8000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8455003" y="3574676"/>
            <a:ext cx="9264744" cy="1604872"/>
            <a:chOff x="0" y="0"/>
            <a:chExt cx="10874772" cy="1883767"/>
          </a:xfrm>
        </p:grpSpPr>
        <p:sp>
          <p:nvSpPr>
            <p:cNvPr id="19" name="Freeform 19"/>
            <p:cNvSpPr/>
            <p:nvPr/>
          </p:nvSpPr>
          <p:spPr>
            <a:xfrm>
              <a:off x="19050" y="19050"/>
              <a:ext cx="10836656" cy="1845691"/>
            </a:xfrm>
            <a:custGeom>
              <a:avLst/>
              <a:gdLst/>
              <a:ahLst/>
              <a:cxnLst/>
              <a:rect l="l" t="t" r="r" b="b"/>
              <a:pathLst>
                <a:path w="10836656" h="1845691">
                  <a:moveTo>
                    <a:pt x="0" y="182880"/>
                  </a:moveTo>
                  <a:cubicBezTo>
                    <a:pt x="0" y="81915"/>
                    <a:pt x="83312" y="0"/>
                    <a:pt x="186055" y="0"/>
                  </a:cubicBezTo>
                  <a:lnTo>
                    <a:pt x="10650601" y="0"/>
                  </a:lnTo>
                  <a:cubicBezTo>
                    <a:pt x="10753344" y="0"/>
                    <a:pt x="10836656" y="81915"/>
                    <a:pt x="10836656" y="182880"/>
                  </a:cubicBezTo>
                  <a:lnTo>
                    <a:pt x="10836656" y="1662811"/>
                  </a:lnTo>
                  <a:cubicBezTo>
                    <a:pt x="10836656" y="1763776"/>
                    <a:pt x="10753344" y="1845691"/>
                    <a:pt x="10650601" y="1845691"/>
                  </a:cubicBezTo>
                  <a:lnTo>
                    <a:pt x="186055" y="1845691"/>
                  </a:lnTo>
                  <a:cubicBezTo>
                    <a:pt x="83312" y="1845691"/>
                    <a:pt x="0" y="1763776"/>
                    <a:pt x="0" y="1662811"/>
                  </a:cubicBezTo>
                  <a:close/>
                </a:path>
              </a:pathLst>
            </a:custGeom>
            <a:solidFill>
              <a:srgbClr val="EFECE6"/>
            </a:solidFill>
            <a:ln w="12700">
              <a:solidFill>
                <a:srgbClr val="000000"/>
              </a:solidFill>
            </a:ln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0874756" cy="1883791"/>
            </a:xfrm>
            <a:custGeom>
              <a:avLst/>
              <a:gdLst/>
              <a:ahLst/>
              <a:cxnLst/>
              <a:rect l="l" t="t" r="r" b="b"/>
              <a:pathLst>
                <a:path w="10874756" h="1883791">
                  <a:moveTo>
                    <a:pt x="0" y="201930"/>
                  </a:moveTo>
                  <a:cubicBezTo>
                    <a:pt x="0" y="90170"/>
                    <a:pt x="92075" y="0"/>
                    <a:pt x="205105" y="0"/>
                  </a:cubicBezTo>
                  <a:lnTo>
                    <a:pt x="10669651" y="0"/>
                  </a:lnTo>
                  <a:lnTo>
                    <a:pt x="10669651" y="19050"/>
                  </a:lnTo>
                  <a:lnTo>
                    <a:pt x="10669651" y="0"/>
                  </a:lnTo>
                  <a:cubicBezTo>
                    <a:pt x="10782554" y="0"/>
                    <a:pt x="10874756" y="90170"/>
                    <a:pt x="10874756" y="201930"/>
                  </a:cubicBezTo>
                  <a:lnTo>
                    <a:pt x="10855706" y="201930"/>
                  </a:lnTo>
                  <a:lnTo>
                    <a:pt x="10874756" y="201930"/>
                  </a:lnTo>
                  <a:lnTo>
                    <a:pt x="10874756" y="1681861"/>
                  </a:lnTo>
                  <a:lnTo>
                    <a:pt x="10855706" y="1681861"/>
                  </a:lnTo>
                  <a:lnTo>
                    <a:pt x="10874756" y="1681861"/>
                  </a:lnTo>
                  <a:cubicBezTo>
                    <a:pt x="10874756" y="1793748"/>
                    <a:pt x="10782681" y="1883791"/>
                    <a:pt x="10669651" y="1883791"/>
                  </a:cubicBezTo>
                  <a:lnTo>
                    <a:pt x="10669651" y="1864741"/>
                  </a:lnTo>
                  <a:lnTo>
                    <a:pt x="10669651" y="1883791"/>
                  </a:lnTo>
                  <a:lnTo>
                    <a:pt x="205105" y="1883791"/>
                  </a:lnTo>
                  <a:lnTo>
                    <a:pt x="205105" y="1864741"/>
                  </a:lnTo>
                  <a:lnTo>
                    <a:pt x="205105" y="1883791"/>
                  </a:lnTo>
                  <a:cubicBezTo>
                    <a:pt x="92202" y="1883791"/>
                    <a:pt x="0" y="1793621"/>
                    <a:pt x="0" y="1681861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681861"/>
                  </a:lnTo>
                  <a:lnTo>
                    <a:pt x="19050" y="1681861"/>
                  </a:lnTo>
                  <a:lnTo>
                    <a:pt x="38100" y="1681861"/>
                  </a:lnTo>
                  <a:cubicBezTo>
                    <a:pt x="38100" y="1772031"/>
                    <a:pt x="112522" y="1845691"/>
                    <a:pt x="205105" y="1845691"/>
                  </a:cubicBezTo>
                  <a:lnTo>
                    <a:pt x="10669651" y="1845691"/>
                  </a:lnTo>
                  <a:cubicBezTo>
                    <a:pt x="10762107" y="1845691"/>
                    <a:pt x="10836656" y="1772031"/>
                    <a:pt x="10836656" y="1681861"/>
                  </a:cubicBezTo>
                  <a:lnTo>
                    <a:pt x="10836656" y="201930"/>
                  </a:lnTo>
                  <a:cubicBezTo>
                    <a:pt x="10836656" y="111760"/>
                    <a:pt x="10762234" y="38100"/>
                    <a:pt x="10669651" y="38100"/>
                  </a:cubicBezTo>
                  <a:lnTo>
                    <a:pt x="205105" y="38100"/>
                  </a:lnTo>
                  <a:lnTo>
                    <a:pt x="205105" y="19050"/>
                  </a:lnTo>
                  <a:lnTo>
                    <a:pt x="205105" y="38100"/>
                  </a:lnTo>
                  <a:cubicBezTo>
                    <a:pt x="112522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DDD6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8438773" y="3590906"/>
            <a:ext cx="129837" cy="1572413"/>
            <a:chOff x="0" y="0"/>
            <a:chExt cx="152400" cy="184566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2400" cy="1845691"/>
            </a:xfrm>
            <a:custGeom>
              <a:avLst/>
              <a:gdLst/>
              <a:ahLst/>
              <a:cxnLst/>
              <a:rect l="l" t="t" r="r" b="b"/>
              <a:pathLst>
                <a:path w="152400" h="1845691">
                  <a:moveTo>
                    <a:pt x="0" y="43053"/>
                  </a:moveTo>
                  <a:cubicBezTo>
                    <a:pt x="0" y="19304"/>
                    <a:pt x="19304" y="0"/>
                    <a:pt x="43053" y="0"/>
                  </a:cubicBezTo>
                  <a:lnTo>
                    <a:pt x="109347" y="0"/>
                  </a:lnTo>
                  <a:cubicBezTo>
                    <a:pt x="133096" y="0"/>
                    <a:pt x="152400" y="19304"/>
                    <a:pt x="152400" y="43053"/>
                  </a:cubicBezTo>
                  <a:lnTo>
                    <a:pt x="152400" y="1802638"/>
                  </a:lnTo>
                  <a:cubicBezTo>
                    <a:pt x="152400" y="1826387"/>
                    <a:pt x="133096" y="1845691"/>
                    <a:pt x="109347" y="1845691"/>
                  </a:cubicBezTo>
                  <a:lnTo>
                    <a:pt x="43053" y="1845691"/>
                  </a:lnTo>
                  <a:cubicBezTo>
                    <a:pt x="19304" y="1845691"/>
                    <a:pt x="0" y="1826387"/>
                    <a:pt x="0" y="1802638"/>
                  </a:cubicBez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TextBox 23"/>
          <p:cNvSpPr txBox="1"/>
          <p:nvPr/>
        </p:nvSpPr>
        <p:spPr>
          <a:xfrm>
            <a:off x="443165" y="237137"/>
            <a:ext cx="11003756" cy="64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4"/>
              </a:lnSpc>
            </a:pPr>
            <a:r>
              <a:rPr lang="en-US" sz="3999" b="1" dirty="0">
                <a:solidFill>
                  <a:srgbClr val="2828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Interactive Dashboard: Real-time Glacier Analysis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30193" y="1781708"/>
            <a:ext cx="3015327" cy="385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1"/>
              </a:lnSpc>
            </a:pPr>
            <a:r>
              <a:rPr lang="en-US" sz="2342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User-Friendly Interface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830193" y="2342183"/>
            <a:ext cx="8580733" cy="441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0"/>
              </a:lnSpc>
            </a:pPr>
            <a:r>
              <a:rPr lang="en-US" sz="221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 for easy, real-time testing of both PS1 and PS2 models.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45018" y="5876313"/>
            <a:ext cx="1690731" cy="385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</a:pPr>
            <a:r>
              <a:rPr lang="en-US" sz="233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Features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845018" y="6413743"/>
            <a:ext cx="8566398" cy="82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11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Includes TIFF upload, RGB composite display, segmentation mask </a:t>
            </a:r>
            <a:r>
              <a:rPr lang="en-US" sz="2113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visualisation</a:t>
            </a:r>
            <a:r>
              <a:rPr lang="en-US" sz="211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overlay maps.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894655" y="8298059"/>
            <a:ext cx="3049274" cy="385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1"/>
              </a:lnSpc>
            </a:pPr>
            <a:r>
              <a:rPr lang="en-US" sz="23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Broadened Accessibility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894655" y="8858253"/>
            <a:ext cx="8580733" cy="82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1"/>
              </a:lnSpc>
            </a:pPr>
            <a:r>
              <a:rPr lang="en-US" sz="211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Makes advanced deep learning glacier monitoring accessible beyond research labs for broader adoption.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845698" y="3747286"/>
            <a:ext cx="925494" cy="35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1"/>
              </a:lnSpc>
            </a:pPr>
            <a:r>
              <a:rPr lang="en-US" sz="2342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830193" y="4281862"/>
            <a:ext cx="8580733" cy="39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1"/>
              </a:lnSpc>
            </a:pPr>
            <a:r>
              <a:rPr lang="en-US" sz="211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binary classification and multi classification model are integrated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92232" y="813333"/>
            <a:ext cx="1507569" cy="446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Clickhere</a:t>
            </a:r>
            <a:endParaRPr lang="en-US" sz="2699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B06710-F5CA-D48A-16CF-9B1C6A08C12C}"/>
              </a:ext>
            </a:extLst>
          </p:cNvPr>
          <p:cNvSpPr txBox="1"/>
          <p:nvPr/>
        </p:nvSpPr>
        <p:spPr>
          <a:xfrm>
            <a:off x="2129298" y="905584"/>
            <a:ext cx="770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/>
              </a:rPr>
              <a:t>https://huggingface.co/spaces/tejeshkumarg/glacier-segmentation-dashboard</a:t>
            </a:r>
            <a:endParaRPr lang="en-I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5337" y="1277675"/>
            <a:ext cx="12827828" cy="8603726"/>
          </a:xfrm>
          <a:custGeom>
            <a:avLst/>
            <a:gdLst/>
            <a:ahLst/>
            <a:cxnLst/>
            <a:rect l="l" t="t" r="r" b="b"/>
            <a:pathLst>
              <a:path w="12827828" h="8603726">
                <a:moveTo>
                  <a:pt x="0" y="0"/>
                </a:moveTo>
                <a:lnTo>
                  <a:pt x="12827828" y="0"/>
                </a:lnTo>
                <a:lnTo>
                  <a:pt x="12827828" y="8603726"/>
                </a:lnTo>
                <a:lnTo>
                  <a:pt x="0" y="8603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5" t="-2637" b="-383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91200" y="405599"/>
            <a:ext cx="7042679" cy="576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FLOW CHART OF PROCESS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9406" y="526554"/>
            <a:ext cx="6575822" cy="654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sz="3999" b="1">
                <a:solidFill>
                  <a:srgbClr val="2828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End-to-End System Workflow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29406" y="1641276"/>
            <a:ext cx="1042095" cy="1250454"/>
            <a:chOff x="0" y="0"/>
            <a:chExt cx="1389460" cy="1667272"/>
          </a:xfrm>
        </p:grpSpPr>
        <p:sp>
          <p:nvSpPr>
            <p:cNvPr id="4" name="Freeform 4" descr="preencoded.png"/>
            <p:cNvSpPr/>
            <p:nvPr/>
          </p:nvSpPr>
          <p:spPr>
            <a:xfrm>
              <a:off x="0" y="0"/>
              <a:ext cx="1389507" cy="1667256"/>
            </a:xfrm>
            <a:custGeom>
              <a:avLst/>
              <a:gdLst/>
              <a:ahLst/>
              <a:cxnLst/>
              <a:rect l="l" t="t" r="r" b="b"/>
              <a:pathLst>
                <a:path w="1389507" h="1667256">
                  <a:moveTo>
                    <a:pt x="0" y="0"/>
                  </a:moveTo>
                  <a:lnTo>
                    <a:pt x="1389507" y="0"/>
                  </a:lnTo>
                  <a:lnTo>
                    <a:pt x="1389507" y="1667256"/>
                  </a:lnTo>
                  <a:lnTo>
                    <a:pt x="0" y="1667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8" r="3" b="-7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979860" y="1757685"/>
            <a:ext cx="12362782" cy="64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4"/>
              </a:lnSpc>
            </a:pPr>
            <a:r>
              <a:rPr lang="en-US" sz="26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Upload TIFF Image : </a:t>
            </a:r>
            <a:r>
              <a:rPr lang="en-US" sz="26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Multispectral TIFF images are uploaded for processing.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29406" y="3006030"/>
            <a:ext cx="1042095" cy="1250454"/>
            <a:chOff x="0" y="0"/>
            <a:chExt cx="1389460" cy="166727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1389507" cy="1667256"/>
            </a:xfrm>
            <a:custGeom>
              <a:avLst/>
              <a:gdLst/>
              <a:ahLst/>
              <a:cxnLst/>
              <a:rect l="l" t="t" r="r" b="b"/>
              <a:pathLst>
                <a:path w="1389507" h="1667256">
                  <a:moveTo>
                    <a:pt x="0" y="0"/>
                  </a:moveTo>
                  <a:lnTo>
                    <a:pt x="1389507" y="0"/>
                  </a:lnTo>
                  <a:lnTo>
                    <a:pt x="1389507" y="1667256"/>
                  </a:lnTo>
                  <a:lnTo>
                    <a:pt x="0" y="1667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8" r="3" b="-7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979860" y="3191201"/>
            <a:ext cx="13813511" cy="64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4"/>
              </a:lnSpc>
            </a:pPr>
            <a:r>
              <a:rPr lang="en-US" sz="26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Preprocessing &amp; Bands :</a:t>
            </a:r>
            <a:r>
              <a:rPr lang="en-US" sz="26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Image preprocessing and spectral band extraction.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29406" y="4313634"/>
            <a:ext cx="1042095" cy="1250454"/>
            <a:chOff x="0" y="0"/>
            <a:chExt cx="1389460" cy="1667272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389507" cy="1667256"/>
            </a:xfrm>
            <a:custGeom>
              <a:avLst/>
              <a:gdLst/>
              <a:ahLst/>
              <a:cxnLst/>
              <a:rect l="l" t="t" r="r" b="b"/>
              <a:pathLst>
                <a:path w="1389507" h="1667256">
                  <a:moveTo>
                    <a:pt x="0" y="0"/>
                  </a:moveTo>
                  <a:lnTo>
                    <a:pt x="1389507" y="0"/>
                  </a:lnTo>
                  <a:lnTo>
                    <a:pt x="1389507" y="1667256"/>
                  </a:lnTo>
                  <a:lnTo>
                    <a:pt x="0" y="1667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8" r="3" b="-79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979860" y="4501513"/>
            <a:ext cx="10262360" cy="64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4"/>
              </a:lnSpc>
            </a:pPr>
            <a:r>
              <a:rPr lang="en-US" sz="26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Selection :</a:t>
            </a:r>
            <a:r>
              <a:rPr lang="en-US" sz="26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Choice between PS1 (binary) or PS2 (4-class) models.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29406" y="5678388"/>
            <a:ext cx="1042095" cy="1250454"/>
            <a:chOff x="0" y="0"/>
            <a:chExt cx="1389460" cy="1667272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389507" cy="1667256"/>
            </a:xfrm>
            <a:custGeom>
              <a:avLst/>
              <a:gdLst/>
              <a:ahLst/>
              <a:cxnLst/>
              <a:rect l="l" t="t" r="r" b="b"/>
              <a:pathLst>
                <a:path w="1389507" h="1667256">
                  <a:moveTo>
                    <a:pt x="0" y="0"/>
                  </a:moveTo>
                  <a:lnTo>
                    <a:pt x="1389507" y="0"/>
                  </a:lnTo>
                  <a:lnTo>
                    <a:pt x="1389507" y="1667256"/>
                  </a:lnTo>
                  <a:lnTo>
                    <a:pt x="0" y="1667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8" r="3" b="-79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979860" y="5786019"/>
            <a:ext cx="10590898" cy="64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4"/>
              </a:lnSpc>
            </a:pPr>
            <a:r>
              <a:rPr lang="en-US" sz="26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Deep Learning Inference : </a:t>
            </a:r>
            <a:r>
              <a:rPr lang="en-US" sz="26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Execution of the selected deep learning model.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29406" y="7100291"/>
            <a:ext cx="1042095" cy="1250454"/>
            <a:chOff x="0" y="0"/>
            <a:chExt cx="1389460" cy="166727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389507" cy="1667256"/>
            </a:xfrm>
            <a:custGeom>
              <a:avLst/>
              <a:gdLst/>
              <a:ahLst/>
              <a:cxnLst/>
              <a:rect l="l" t="t" r="r" b="b"/>
              <a:pathLst>
                <a:path w="1389507" h="1667256">
                  <a:moveTo>
                    <a:pt x="0" y="0"/>
                  </a:moveTo>
                  <a:lnTo>
                    <a:pt x="1389507" y="0"/>
                  </a:lnTo>
                  <a:lnTo>
                    <a:pt x="1389507" y="1667256"/>
                  </a:lnTo>
                  <a:lnTo>
                    <a:pt x="0" y="1667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78" r="3" b="-79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979860" y="7285462"/>
            <a:ext cx="10018318" cy="64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4"/>
              </a:lnSpc>
            </a:pPr>
            <a:r>
              <a:rPr lang="en-US" sz="26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Generate Mask : </a:t>
            </a:r>
            <a:r>
              <a:rPr lang="en-US" sz="26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binary or 4-class segmentation masks.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729406" y="8465045"/>
            <a:ext cx="1042095" cy="1250454"/>
            <a:chOff x="0" y="0"/>
            <a:chExt cx="1389460" cy="1667272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1389507" cy="1667256"/>
            </a:xfrm>
            <a:custGeom>
              <a:avLst/>
              <a:gdLst/>
              <a:ahLst/>
              <a:cxnLst/>
              <a:rect l="l" t="t" r="r" b="b"/>
              <a:pathLst>
                <a:path w="1389507" h="1667256">
                  <a:moveTo>
                    <a:pt x="0" y="0"/>
                  </a:moveTo>
                  <a:lnTo>
                    <a:pt x="1389507" y="0"/>
                  </a:lnTo>
                  <a:lnTo>
                    <a:pt x="1389507" y="1667256"/>
                  </a:lnTo>
                  <a:lnTo>
                    <a:pt x="0" y="1667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78" r="3" b="-79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979860" y="8470582"/>
            <a:ext cx="12981391" cy="1337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4"/>
              </a:lnSpc>
            </a:pPr>
            <a:r>
              <a:rPr lang="en-US" sz="26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Visualisation</a:t>
            </a:r>
            <a:r>
              <a:rPr lang="en-US" sz="26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: </a:t>
            </a:r>
            <a:r>
              <a:rPr lang="en-US" sz="26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presented as Original RGB, Mask, and Overlay Map for comprehensive viewing.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6957" y="354012"/>
            <a:ext cx="8886706" cy="656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0"/>
              </a:lnSpc>
            </a:pPr>
            <a:r>
              <a:rPr lang="en-US" sz="3999" b="1">
                <a:solidFill>
                  <a:srgbClr val="2828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Objectives for Glacier Segmentation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1309" y="1556983"/>
            <a:ext cx="154781" cy="338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00646" y="1332692"/>
            <a:ext cx="3533775" cy="414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3"/>
              </a:lnSpc>
            </a:pPr>
            <a:r>
              <a:rPr lang="en-US" sz="256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Automated Segmentation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00646" y="1780821"/>
            <a:ext cx="15753010" cy="48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5"/>
              </a:lnSpc>
            </a:pPr>
            <a:r>
              <a:rPr lang="en-US" sz="242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automatically segment glacier features from multispectral satellite data, replacing manual, </a:t>
            </a:r>
            <a:r>
              <a:rPr lang="en-US" sz="242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labour-intensive</a:t>
            </a:r>
            <a:r>
              <a:rPr lang="en-US" sz="242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processes.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1309" y="2921605"/>
            <a:ext cx="154781" cy="338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0646" y="2844911"/>
            <a:ext cx="2789634" cy="41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255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Development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00646" y="3355578"/>
            <a:ext cx="15753010" cy="97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5"/>
              </a:lnSpc>
            </a:pPr>
            <a:r>
              <a:rPr lang="en-US" sz="242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develop a U-Net model for PS1 (binary segmentation) and a sophisticated ResNet34 U-Net model for PS2 (4-class segmentation).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1309" y="4606018"/>
            <a:ext cx="154781" cy="338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0646" y="4585793"/>
            <a:ext cx="2844998" cy="41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255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Imbalance Handling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17158" y="5029200"/>
            <a:ext cx="15753010" cy="97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5"/>
              </a:lnSpc>
            </a:pPr>
            <a:r>
              <a:rPr lang="en-US" sz="242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effectively manage class imbalance within the dataset through strategic techniques like weighted loss functions, targeted patch sampling, and Dice loss.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1309" y="6676578"/>
            <a:ext cx="154781" cy="338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0646" y="6524354"/>
            <a:ext cx="2592348" cy="41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255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Robust Evaluation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0646" y="7034436"/>
            <a:ext cx="15753010" cy="97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5"/>
              </a:lnSpc>
            </a:pPr>
            <a:r>
              <a:rPr lang="en-US" sz="242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rigorously evaluate model performance using comprehensive metrics, including Matthews Correlation Coefficient (MCC), Accuracy, Intersection over Union (</a:t>
            </a:r>
            <a:r>
              <a:rPr lang="en-US" sz="242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IoU</a:t>
            </a:r>
            <a:r>
              <a:rPr lang="en-US" sz="242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and F1-score.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1309" y="8539609"/>
            <a:ext cx="154781" cy="338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17158" y="8462914"/>
            <a:ext cx="3133130" cy="41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255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Interactive Dashboard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0646" y="8906321"/>
            <a:ext cx="15753010" cy="97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5"/>
              </a:lnSpc>
            </a:pPr>
            <a:r>
              <a:rPr lang="en-US" sz="242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construct an interactive dashboard, facilitating real-time prediction and </a:t>
            </a:r>
            <a:r>
              <a:rPr lang="en-US" sz="242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visualisation</a:t>
            </a:r>
            <a:r>
              <a:rPr lang="en-US" sz="242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glacier segmentation for broader accessibility and utility.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7858" y="2841633"/>
            <a:ext cx="17212284" cy="6106855"/>
            <a:chOff x="0" y="0"/>
            <a:chExt cx="22059900" cy="78267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059900" cy="7826756"/>
            </a:xfrm>
            <a:custGeom>
              <a:avLst/>
              <a:gdLst/>
              <a:ahLst/>
              <a:cxnLst/>
              <a:rect l="l" t="t" r="r" b="b"/>
              <a:pathLst>
                <a:path w="22059900" h="7826756">
                  <a:moveTo>
                    <a:pt x="0" y="56388"/>
                  </a:moveTo>
                  <a:cubicBezTo>
                    <a:pt x="0" y="25273"/>
                    <a:pt x="25273" y="0"/>
                    <a:pt x="56515" y="0"/>
                  </a:cubicBezTo>
                  <a:lnTo>
                    <a:pt x="22003384" y="0"/>
                  </a:lnTo>
                  <a:lnTo>
                    <a:pt x="22003384" y="6350"/>
                  </a:lnTo>
                  <a:lnTo>
                    <a:pt x="22003384" y="0"/>
                  </a:lnTo>
                  <a:cubicBezTo>
                    <a:pt x="22034627" y="0"/>
                    <a:pt x="22059900" y="25273"/>
                    <a:pt x="22059900" y="56388"/>
                  </a:cubicBezTo>
                  <a:lnTo>
                    <a:pt x="22053550" y="56388"/>
                  </a:lnTo>
                  <a:lnTo>
                    <a:pt x="22059900" y="56388"/>
                  </a:lnTo>
                  <a:lnTo>
                    <a:pt x="22059900" y="7770368"/>
                  </a:lnTo>
                  <a:lnTo>
                    <a:pt x="22053550" y="7770368"/>
                  </a:lnTo>
                  <a:lnTo>
                    <a:pt x="22059900" y="7770368"/>
                  </a:lnTo>
                  <a:cubicBezTo>
                    <a:pt x="22059900" y="7801483"/>
                    <a:pt x="22034627" y="7826756"/>
                    <a:pt x="22003384" y="7826756"/>
                  </a:cubicBezTo>
                  <a:lnTo>
                    <a:pt x="22003384" y="7820406"/>
                  </a:lnTo>
                  <a:lnTo>
                    <a:pt x="22003384" y="7826756"/>
                  </a:lnTo>
                  <a:lnTo>
                    <a:pt x="56515" y="7826756"/>
                  </a:lnTo>
                  <a:lnTo>
                    <a:pt x="56515" y="7820406"/>
                  </a:lnTo>
                  <a:lnTo>
                    <a:pt x="56515" y="7826756"/>
                  </a:lnTo>
                  <a:cubicBezTo>
                    <a:pt x="25273" y="7826756"/>
                    <a:pt x="0" y="7801483"/>
                    <a:pt x="0" y="7770368"/>
                  </a:cubicBezTo>
                  <a:lnTo>
                    <a:pt x="0" y="56388"/>
                  </a:lnTo>
                  <a:lnTo>
                    <a:pt x="6350" y="56388"/>
                  </a:lnTo>
                  <a:lnTo>
                    <a:pt x="0" y="56388"/>
                  </a:lnTo>
                  <a:moveTo>
                    <a:pt x="12700" y="56388"/>
                  </a:moveTo>
                  <a:lnTo>
                    <a:pt x="12700" y="7770368"/>
                  </a:lnTo>
                  <a:lnTo>
                    <a:pt x="6350" y="7770368"/>
                  </a:lnTo>
                  <a:lnTo>
                    <a:pt x="12700" y="7770368"/>
                  </a:lnTo>
                  <a:cubicBezTo>
                    <a:pt x="12700" y="7794499"/>
                    <a:pt x="32258" y="7814056"/>
                    <a:pt x="56515" y="7814056"/>
                  </a:cubicBezTo>
                  <a:lnTo>
                    <a:pt x="22003384" y="7814056"/>
                  </a:lnTo>
                  <a:cubicBezTo>
                    <a:pt x="22027514" y="7814056"/>
                    <a:pt x="22047200" y="7794499"/>
                    <a:pt x="22047200" y="7770368"/>
                  </a:cubicBezTo>
                  <a:lnTo>
                    <a:pt x="22047200" y="56388"/>
                  </a:lnTo>
                  <a:cubicBezTo>
                    <a:pt x="22047200" y="32258"/>
                    <a:pt x="22027642" y="12700"/>
                    <a:pt x="22003384" y="12700"/>
                  </a:cubicBezTo>
                  <a:lnTo>
                    <a:pt x="56515" y="12700"/>
                  </a:lnTo>
                  <a:lnTo>
                    <a:pt x="56515" y="6350"/>
                  </a:lnTo>
                  <a:lnTo>
                    <a:pt x="56515" y="12700"/>
                  </a:lnTo>
                  <a:cubicBezTo>
                    <a:pt x="32258" y="12700"/>
                    <a:pt x="12700" y="32258"/>
                    <a:pt x="12700" y="56388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552722" y="2856497"/>
            <a:ext cx="17182556" cy="749073"/>
            <a:chOff x="0" y="0"/>
            <a:chExt cx="22021800" cy="9600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021800" cy="959993"/>
            </a:xfrm>
            <a:custGeom>
              <a:avLst/>
              <a:gdLst/>
              <a:ahLst/>
              <a:cxnLst/>
              <a:rect l="l" t="t" r="r" b="b"/>
              <a:pathLst>
                <a:path w="22021800" h="959993">
                  <a:moveTo>
                    <a:pt x="0" y="0"/>
                  </a:moveTo>
                  <a:lnTo>
                    <a:pt x="22021800" y="0"/>
                  </a:lnTo>
                  <a:lnTo>
                    <a:pt x="22021800" y="959993"/>
                  </a:lnTo>
                  <a:lnTo>
                    <a:pt x="0" y="959993"/>
                  </a:lnTo>
                  <a:close/>
                </a:path>
              </a:pathLst>
            </a:custGeom>
            <a:solidFill>
              <a:srgbClr val="DDD6CC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552722" y="3605570"/>
            <a:ext cx="17182556" cy="749073"/>
            <a:chOff x="0" y="0"/>
            <a:chExt cx="22021800" cy="9600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021800" cy="959993"/>
            </a:xfrm>
            <a:custGeom>
              <a:avLst/>
              <a:gdLst/>
              <a:ahLst/>
              <a:cxnLst/>
              <a:rect l="l" t="t" r="r" b="b"/>
              <a:pathLst>
                <a:path w="22021800" h="959993">
                  <a:moveTo>
                    <a:pt x="0" y="0"/>
                  </a:moveTo>
                  <a:lnTo>
                    <a:pt x="22021800" y="0"/>
                  </a:lnTo>
                  <a:lnTo>
                    <a:pt x="22021800" y="959993"/>
                  </a:lnTo>
                  <a:lnTo>
                    <a:pt x="0" y="9599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552722" y="4354644"/>
            <a:ext cx="17182556" cy="749073"/>
            <a:chOff x="0" y="0"/>
            <a:chExt cx="22021800" cy="960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021800" cy="959993"/>
            </a:xfrm>
            <a:custGeom>
              <a:avLst/>
              <a:gdLst/>
              <a:ahLst/>
              <a:cxnLst/>
              <a:rect l="l" t="t" r="r" b="b"/>
              <a:pathLst>
                <a:path w="22021800" h="959993">
                  <a:moveTo>
                    <a:pt x="0" y="0"/>
                  </a:moveTo>
                  <a:lnTo>
                    <a:pt x="22021800" y="0"/>
                  </a:lnTo>
                  <a:lnTo>
                    <a:pt x="22021800" y="959993"/>
                  </a:lnTo>
                  <a:lnTo>
                    <a:pt x="0" y="959993"/>
                  </a:lnTo>
                  <a:close/>
                </a:path>
              </a:pathLst>
            </a:custGeom>
            <a:solidFill>
              <a:srgbClr val="DDD6CC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552722" y="5103718"/>
            <a:ext cx="17182556" cy="749073"/>
            <a:chOff x="0" y="0"/>
            <a:chExt cx="22021800" cy="9600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21800" cy="959993"/>
            </a:xfrm>
            <a:custGeom>
              <a:avLst/>
              <a:gdLst/>
              <a:ahLst/>
              <a:cxnLst/>
              <a:rect l="l" t="t" r="r" b="b"/>
              <a:pathLst>
                <a:path w="22021800" h="959993">
                  <a:moveTo>
                    <a:pt x="0" y="0"/>
                  </a:moveTo>
                  <a:lnTo>
                    <a:pt x="22021800" y="0"/>
                  </a:lnTo>
                  <a:lnTo>
                    <a:pt x="22021800" y="959993"/>
                  </a:lnTo>
                  <a:lnTo>
                    <a:pt x="0" y="9599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552722" y="5852791"/>
            <a:ext cx="17182556" cy="749073"/>
            <a:chOff x="0" y="0"/>
            <a:chExt cx="22021800" cy="9600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021800" cy="959993"/>
            </a:xfrm>
            <a:custGeom>
              <a:avLst/>
              <a:gdLst/>
              <a:ahLst/>
              <a:cxnLst/>
              <a:rect l="l" t="t" r="r" b="b"/>
              <a:pathLst>
                <a:path w="22021800" h="959993">
                  <a:moveTo>
                    <a:pt x="0" y="0"/>
                  </a:moveTo>
                  <a:lnTo>
                    <a:pt x="22021800" y="0"/>
                  </a:lnTo>
                  <a:lnTo>
                    <a:pt x="22021800" y="959993"/>
                  </a:lnTo>
                  <a:lnTo>
                    <a:pt x="0" y="959993"/>
                  </a:lnTo>
                  <a:close/>
                </a:path>
              </a:pathLst>
            </a:custGeom>
            <a:solidFill>
              <a:srgbClr val="DDD6CC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552722" y="6601865"/>
            <a:ext cx="17182556" cy="1165880"/>
            <a:chOff x="0" y="0"/>
            <a:chExt cx="22021800" cy="14942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021800" cy="1494282"/>
            </a:xfrm>
            <a:custGeom>
              <a:avLst/>
              <a:gdLst/>
              <a:ahLst/>
              <a:cxnLst/>
              <a:rect l="l" t="t" r="r" b="b"/>
              <a:pathLst>
                <a:path w="22021800" h="1494282">
                  <a:moveTo>
                    <a:pt x="0" y="0"/>
                  </a:moveTo>
                  <a:lnTo>
                    <a:pt x="22021800" y="0"/>
                  </a:lnTo>
                  <a:lnTo>
                    <a:pt x="22021800" y="1494282"/>
                  </a:lnTo>
                  <a:lnTo>
                    <a:pt x="0" y="14942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552722" y="7767744"/>
            <a:ext cx="17182556" cy="1165880"/>
            <a:chOff x="0" y="0"/>
            <a:chExt cx="22021800" cy="149423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021800" cy="1494282"/>
            </a:xfrm>
            <a:custGeom>
              <a:avLst/>
              <a:gdLst/>
              <a:ahLst/>
              <a:cxnLst/>
              <a:rect l="l" t="t" r="r" b="b"/>
              <a:pathLst>
                <a:path w="22021800" h="1494282">
                  <a:moveTo>
                    <a:pt x="0" y="0"/>
                  </a:moveTo>
                  <a:lnTo>
                    <a:pt x="22021800" y="0"/>
                  </a:lnTo>
                  <a:lnTo>
                    <a:pt x="22021800" y="1494282"/>
                  </a:lnTo>
                  <a:lnTo>
                    <a:pt x="0" y="1494282"/>
                  </a:lnTo>
                  <a:close/>
                </a:path>
              </a:pathLst>
            </a:custGeom>
            <a:solidFill>
              <a:srgbClr val="DDD6CC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552722" y="879564"/>
            <a:ext cx="7914204" cy="65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5"/>
              </a:lnSpc>
            </a:pPr>
            <a:r>
              <a:rPr lang="en-US" sz="3999" b="1">
                <a:solidFill>
                  <a:srgbClr val="2828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Performance Summary: PS1 vs. PS2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3303" y="2917855"/>
            <a:ext cx="2910673" cy="46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6"/>
              </a:lnSpc>
            </a:pPr>
            <a:r>
              <a:rPr lang="en-US" sz="241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54737" y="2917855"/>
            <a:ext cx="6342199" cy="46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6"/>
              </a:lnSpc>
            </a:pPr>
            <a:r>
              <a:rPr lang="en-US" sz="241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PS1 (Binary Segmentation)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27699" y="2917855"/>
            <a:ext cx="6347153" cy="46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6"/>
              </a:lnSpc>
            </a:pPr>
            <a:r>
              <a:rPr lang="en-US" sz="241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PS2 (Four-Class Segmentation)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3303" y="3657404"/>
            <a:ext cx="2177894" cy="49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25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54737" y="3657404"/>
            <a:ext cx="2394646" cy="49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25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27699" y="3657404"/>
            <a:ext cx="2541429" cy="49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25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ResNet34 U-Net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3303" y="4406478"/>
            <a:ext cx="1752409" cy="49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25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54737" y="4406478"/>
            <a:ext cx="3623824" cy="49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25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(Glacier/Non-Glacier)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27699" y="4406478"/>
            <a:ext cx="6347153" cy="49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25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(Background, Clean Ice, Debris Ice, Water)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13303" y="5155551"/>
            <a:ext cx="2177894" cy="49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25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Complexity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254737" y="5155551"/>
            <a:ext cx="1614591" cy="49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25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127699" y="5155551"/>
            <a:ext cx="1714097" cy="49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25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13303" y="5904625"/>
            <a:ext cx="2177894" cy="49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25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Function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254737" y="5904625"/>
            <a:ext cx="6342199" cy="49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25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Binary Cross-Entropy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127699" y="5904625"/>
            <a:ext cx="6347153" cy="49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25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Weighted Cross-Entropy + Dice Loss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13303" y="6844851"/>
            <a:ext cx="2177894" cy="49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25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254737" y="6844851"/>
            <a:ext cx="5845800" cy="49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25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High, stable MCC for glacier detection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127699" y="6663224"/>
            <a:ext cx="6463896" cy="95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9"/>
              </a:lnSpc>
            </a:pPr>
            <a:r>
              <a:rPr lang="en-US" sz="241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for clean ice/background, moderate for debris, improved for water with specific techniques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3303" y="8020086"/>
            <a:ext cx="2177894" cy="49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25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Use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254737" y="7930903"/>
            <a:ext cx="4511598" cy="49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25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glacier extent mapping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127699" y="7819578"/>
            <a:ext cx="6347153" cy="1011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25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Detailed scientific glacier analysis, structure characterisation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5168" y="447092"/>
            <a:ext cx="6084904" cy="648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0"/>
              </a:lnSpc>
            </a:pPr>
            <a:r>
              <a:rPr lang="en-US" sz="3999" b="1">
                <a:solidFill>
                  <a:srgbClr val="2828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Directions: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05168" y="2014034"/>
            <a:ext cx="13493650" cy="66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824" lvl="1" indent="-239412" algn="l">
              <a:lnSpc>
                <a:spcPts val="5524"/>
              </a:lnSpc>
              <a:buFont typeface="Arial"/>
              <a:buChar char="•"/>
            </a:pPr>
            <a:r>
              <a:rPr lang="en-US" sz="317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Expand training with larger, more diverse datasets for enhanced robustness.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96109" y="3701296"/>
            <a:ext cx="11721370" cy="56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824" lvl="1" indent="-239412" algn="l">
              <a:lnSpc>
                <a:spcPts val="4476"/>
              </a:lnSpc>
              <a:buFont typeface="Arial"/>
              <a:buChar char="•"/>
            </a:pPr>
            <a:r>
              <a:rPr lang="en-US" sz="317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water body detection algorithms for greater accuracy.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6109" y="5334179"/>
            <a:ext cx="12187926" cy="56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824" lvl="1" indent="-239412" algn="l">
              <a:lnSpc>
                <a:spcPts val="4476"/>
              </a:lnSpc>
              <a:buFont typeface="Arial"/>
              <a:buChar char="•"/>
            </a:pPr>
            <a:r>
              <a:rPr lang="en-US" sz="317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temporal analysis to monitor multi-year glacier changes.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6109" y="6964003"/>
            <a:ext cx="14220740" cy="56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824" lvl="1" indent="-239412" algn="l">
              <a:lnSpc>
                <a:spcPts val="4476"/>
              </a:lnSpc>
              <a:buFont typeface="Arial"/>
              <a:buChar char="•"/>
            </a:pPr>
            <a:r>
              <a:rPr lang="en-US" sz="317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 on cloud platforms for real-time, large-scale monitoring.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6109" y="8549261"/>
            <a:ext cx="14220740" cy="56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824" lvl="1" indent="-239412" algn="l">
              <a:lnSpc>
                <a:spcPts val="4476"/>
              </a:lnSpc>
              <a:buFont typeface="Arial"/>
              <a:buChar char="•"/>
            </a:pPr>
            <a:r>
              <a:rPr lang="en-US" sz="317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post-processing techniques for even cleaner segmentation boundaries.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45593"/>
            <a:ext cx="2723912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 b="1">
                <a:solidFill>
                  <a:srgbClr val="2828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Conclusion: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718213"/>
            <a:ext cx="16230600" cy="876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3726" lvl="1" indent="-296863" algn="just">
              <a:lnSpc>
                <a:spcPts val="4785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Successfully identifies glacier vs non-glacier regions using a U-Net model, giving accurate and clean glacier boundaries.</a:t>
            </a:r>
          </a:p>
          <a:p>
            <a:pPr algn="just">
              <a:lnSpc>
                <a:spcPts val="4785"/>
              </a:lnSpc>
            </a:pPr>
            <a:endParaRPr lang="en-US" sz="27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93726" lvl="1" indent="-296863" algn="just">
              <a:lnSpc>
                <a:spcPts val="4785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ResNet34-U-Net effectively segments clean ice, debris-covered ice, water bodies, and background, providing detailed glacier surface information.</a:t>
            </a:r>
          </a:p>
          <a:p>
            <a:pPr algn="just">
              <a:lnSpc>
                <a:spcPts val="4785"/>
              </a:lnSpc>
            </a:pPr>
            <a:endParaRPr lang="en-US" sz="27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93726" lvl="1" indent="-296863" algn="just">
              <a:lnSpc>
                <a:spcPts val="4785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user-friendly interface allows real-time image upload, model selection, and visualization of segmentation outputs.</a:t>
            </a:r>
          </a:p>
          <a:p>
            <a:pPr algn="just">
              <a:lnSpc>
                <a:spcPts val="4785"/>
              </a:lnSpc>
            </a:pPr>
            <a:endParaRPr lang="en-US" sz="27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93726" lvl="1" indent="-296863" algn="just">
              <a:lnSpc>
                <a:spcPts val="4785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Multispectral satellite data enhances the model’s ability to distinguish similar-looking glacier features.</a:t>
            </a:r>
          </a:p>
          <a:p>
            <a:pPr algn="just">
              <a:lnSpc>
                <a:spcPts val="4785"/>
              </a:lnSpc>
            </a:pPr>
            <a:endParaRPr lang="en-US" sz="27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93726" lvl="1" indent="-296863" algn="just">
              <a:lnSpc>
                <a:spcPts val="4785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learning–based segmentation offers a scalable and automated approach for future glacier monitoring and climate research.</a:t>
            </a:r>
          </a:p>
          <a:p>
            <a:pPr algn="just">
              <a:lnSpc>
                <a:spcPts val="4785"/>
              </a:lnSpc>
            </a:pPr>
            <a:endParaRPr lang="en-US" sz="27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1375"/>
              </a:lnSpc>
            </a:pPr>
            <a:endParaRPr lang="en-US" sz="27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55754" y="4108380"/>
            <a:ext cx="7976491" cy="168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73"/>
              </a:lnSpc>
              <a:spcBef>
                <a:spcPct val="0"/>
              </a:spcBef>
            </a:pPr>
            <a:r>
              <a:rPr lang="en-US" sz="866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! THANK YOU 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544175" y="1282889"/>
            <a:ext cx="7084593" cy="7084593"/>
            <a:chOff x="0" y="0"/>
            <a:chExt cx="8299648" cy="8299648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8299704" cy="8299704"/>
            </a:xfrm>
            <a:custGeom>
              <a:avLst/>
              <a:gdLst/>
              <a:ahLst/>
              <a:cxnLst/>
              <a:rect l="l" t="t" r="r" b="b"/>
              <a:pathLst>
                <a:path w="8299704" h="8299704">
                  <a:moveTo>
                    <a:pt x="0" y="0"/>
                  </a:moveTo>
                  <a:lnTo>
                    <a:pt x="8299704" y="0"/>
                  </a:lnTo>
                  <a:lnTo>
                    <a:pt x="8299704" y="8299704"/>
                  </a:lnTo>
                  <a:lnTo>
                    <a:pt x="0" y="8299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48726" y="293165"/>
            <a:ext cx="6970514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 b="1">
                <a:solidFill>
                  <a:srgbClr val="2828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Introduction: Glaciers Mapping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5052" y="1518715"/>
            <a:ext cx="9649122" cy="2603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1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the Challenge GlacierHack 2025</a:t>
            </a:r>
          </a:p>
          <a:p>
            <a:pPr marL="561336" lvl="1" indent="-280668" algn="l">
              <a:lnSpc>
                <a:spcPts val="414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AI competition on glacier monitoring</a:t>
            </a:r>
          </a:p>
          <a:p>
            <a:pPr marL="561336" lvl="1" indent="-280668" algn="l">
              <a:lnSpc>
                <a:spcPts val="414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multi-band satellite imagery</a:t>
            </a:r>
          </a:p>
          <a:p>
            <a:pPr marL="561336" lvl="1" indent="-280668" algn="l">
              <a:lnSpc>
                <a:spcPts val="4143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 on climate risk &amp; environmental sustainability</a:t>
            </a:r>
          </a:p>
          <a:p>
            <a:pPr algn="l">
              <a:lnSpc>
                <a:spcPts val="4141"/>
              </a:lnSpc>
            </a:pPr>
            <a:endParaRPr lang="en-US" sz="25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95052" y="4132614"/>
            <a:ext cx="9649122" cy="2603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1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</a:p>
          <a:p>
            <a:pPr marL="561337" lvl="1" indent="-280669" algn="l">
              <a:lnSpc>
                <a:spcPts val="414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Glaciers changing rapidly due to climate warming</a:t>
            </a:r>
          </a:p>
          <a:p>
            <a:pPr marL="561337" lvl="1" indent="-280669" algn="l">
              <a:lnSpc>
                <a:spcPts val="414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mapping is slow and inconsistent</a:t>
            </a:r>
          </a:p>
          <a:p>
            <a:pPr marL="561337" lvl="1" indent="-280669" algn="l">
              <a:lnSpc>
                <a:spcPts val="4143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automated pixel-level glacier segmentation</a:t>
            </a:r>
          </a:p>
          <a:p>
            <a:pPr algn="l">
              <a:lnSpc>
                <a:spcPts val="4141"/>
              </a:lnSpc>
            </a:pPr>
            <a:endParaRPr lang="en-US" sz="25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5052" y="6746503"/>
            <a:ext cx="9649122" cy="3127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1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Objective</a:t>
            </a:r>
          </a:p>
          <a:p>
            <a:pPr marL="561337" lvl="1" indent="-280669" algn="l">
              <a:lnSpc>
                <a:spcPts val="414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two models:</a:t>
            </a:r>
          </a:p>
          <a:p>
            <a:pPr marL="1122675" lvl="2" indent="-374225" algn="l">
              <a:lnSpc>
                <a:spcPts val="4141"/>
              </a:lnSpc>
              <a:buFont typeface="Arial"/>
              <a:buChar char="⚬"/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Binary segmentation (Glacier / Non-glacier)</a:t>
            </a:r>
          </a:p>
          <a:p>
            <a:pPr marL="1122675" lvl="2" indent="-374225" algn="l">
              <a:lnSpc>
                <a:spcPts val="4141"/>
              </a:lnSpc>
              <a:buFont typeface="Arial"/>
              <a:buChar char="⚬"/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4-Class segmentation (Background, Glacier, Debris, Lake)</a:t>
            </a:r>
          </a:p>
          <a:p>
            <a:pPr marL="561337" lvl="1" indent="-280669" algn="l">
              <a:lnSpc>
                <a:spcPts val="414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 accurate, scalable mapping for real tiles</a:t>
            </a:r>
          </a:p>
          <a:p>
            <a:pPr algn="l">
              <a:lnSpc>
                <a:spcPts val="4143"/>
              </a:lnSpc>
            </a:pPr>
            <a:endParaRPr lang="en-US" sz="25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0186" y="2351645"/>
            <a:ext cx="9645660" cy="1867135"/>
            <a:chOff x="0" y="0"/>
            <a:chExt cx="12506575" cy="2420930"/>
          </a:xfrm>
        </p:grpSpPr>
        <p:sp>
          <p:nvSpPr>
            <p:cNvPr id="3" name="Freeform 3"/>
            <p:cNvSpPr/>
            <p:nvPr/>
          </p:nvSpPr>
          <p:spPr>
            <a:xfrm>
              <a:off x="12969" y="19748"/>
              <a:ext cx="12480647" cy="2381362"/>
            </a:xfrm>
            <a:custGeom>
              <a:avLst/>
              <a:gdLst/>
              <a:ahLst/>
              <a:cxnLst/>
              <a:rect l="l" t="t" r="r" b="b"/>
              <a:pathLst>
                <a:path w="12480647" h="2381362">
                  <a:moveTo>
                    <a:pt x="0" y="189576"/>
                  </a:moveTo>
                  <a:cubicBezTo>
                    <a:pt x="0" y="84914"/>
                    <a:pt x="56544" y="0"/>
                    <a:pt x="126316" y="0"/>
                  </a:cubicBezTo>
                  <a:lnTo>
                    <a:pt x="12354330" y="0"/>
                  </a:lnTo>
                  <a:cubicBezTo>
                    <a:pt x="12424103" y="0"/>
                    <a:pt x="12480647" y="84914"/>
                    <a:pt x="12480647" y="189576"/>
                  </a:cubicBezTo>
                  <a:lnTo>
                    <a:pt x="12480647" y="2191784"/>
                  </a:lnTo>
                  <a:cubicBezTo>
                    <a:pt x="12480647" y="2296447"/>
                    <a:pt x="12424103" y="2381361"/>
                    <a:pt x="12354330" y="2381361"/>
                  </a:cubicBezTo>
                  <a:lnTo>
                    <a:pt x="126316" y="2381361"/>
                  </a:lnTo>
                  <a:cubicBezTo>
                    <a:pt x="56544" y="2381361"/>
                    <a:pt x="0" y="2296447"/>
                    <a:pt x="0" y="2191784"/>
                  </a:cubicBezTo>
                  <a:close/>
                </a:path>
              </a:pathLst>
            </a:custGeom>
            <a:solidFill>
              <a:srgbClr val="EFEBE2"/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506584" cy="2420857"/>
            </a:xfrm>
            <a:custGeom>
              <a:avLst/>
              <a:gdLst/>
              <a:ahLst/>
              <a:cxnLst/>
              <a:rect l="l" t="t" r="r" b="b"/>
              <a:pathLst>
                <a:path w="12506584" h="2420857">
                  <a:moveTo>
                    <a:pt x="0" y="209324"/>
                  </a:moveTo>
                  <a:cubicBezTo>
                    <a:pt x="0" y="93406"/>
                    <a:pt x="62510" y="0"/>
                    <a:pt x="139285" y="0"/>
                  </a:cubicBezTo>
                  <a:lnTo>
                    <a:pt x="12367299" y="0"/>
                  </a:lnTo>
                  <a:lnTo>
                    <a:pt x="12367299" y="19748"/>
                  </a:lnTo>
                  <a:lnTo>
                    <a:pt x="12367299" y="0"/>
                  </a:lnTo>
                  <a:cubicBezTo>
                    <a:pt x="12444075" y="0"/>
                    <a:pt x="12506584" y="93406"/>
                    <a:pt x="12506584" y="209324"/>
                  </a:cubicBezTo>
                  <a:lnTo>
                    <a:pt x="12493616" y="209324"/>
                  </a:lnTo>
                  <a:lnTo>
                    <a:pt x="12506584" y="209324"/>
                  </a:lnTo>
                  <a:lnTo>
                    <a:pt x="12506584" y="2211532"/>
                  </a:lnTo>
                  <a:lnTo>
                    <a:pt x="12493616" y="2211532"/>
                  </a:lnTo>
                  <a:lnTo>
                    <a:pt x="12506584" y="2211532"/>
                  </a:lnTo>
                  <a:cubicBezTo>
                    <a:pt x="12506584" y="2327451"/>
                    <a:pt x="12444075" y="2420857"/>
                    <a:pt x="12367299" y="2420857"/>
                  </a:cubicBezTo>
                  <a:lnTo>
                    <a:pt x="12367299" y="2401109"/>
                  </a:lnTo>
                  <a:lnTo>
                    <a:pt x="12367299" y="2420857"/>
                  </a:lnTo>
                  <a:lnTo>
                    <a:pt x="139285" y="2420857"/>
                  </a:lnTo>
                  <a:lnTo>
                    <a:pt x="139285" y="2401109"/>
                  </a:lnTo>
                  <a:lnTo>
                    <a:pt x="139285" y="2420857"/>
                  </a:lnTo>
                  <a:cubicBezTo>
                    <a:pt x="62510" y="2420857"/>
                    <a:pt x="0" y="2327451"/>
                    <a:pt x="0" y="2211532"/>
                  </a:cubicBezTo>
                  <a:lnTo>
                    <a:pt x="0" y="209324"/>
                  </a:lnTo>
                  <a:lnTo>
                    <a:pt x="12969" y="209324"/>
                  </a:lnTo>
                  <a:lnTo>
                    <a:pt x="0" y="209324"/>
                  </a:lnTo>
                  <a:moveTo>
                    <a:pt x="25938" y="209324"/>
                  </a:moveTo>
                  <a:lnTo>
                    <a:pt x="25938" y="2211532"/>
                  </a:lnTo>
                  <a:lnTo>
                    <a:pt x="12969" y="2211532"/>
                  </a:lnTo>
                  <a:lnTo>
                    <a:pt x="25938" y="2211532"/>
                  </a:lnTo>
                  <a:cubicBezTo>
                    <a:pt x="25938" y="2305136"/>
                    <a:pt x="76516" y="2381362"/>
                    <a:pt x="139285" y="2381362"/>
                  </a:cubicBezTo>
                  <a:lnTo>
                    <a:pt x="12367299" y="2381362"/>
                  </a:lnTo>
                  <a:cubicBezTo>
                    <a:pt x="12430068" y="2381362"/>
                    <a:pt x="12480647" y="2305136"/>
                    <a:pt x="12480647" y="2211532"/>
                  </a:cubicBezTo>
                  <a:lnTo>
                    <a:pt x="12480647" y="209324"/>
                  </a:lnTo>
                  <a:cubicBezTo>
                    <a:pt x="12480647" y="115721"/>
                    <a:pt x="12430068" y="39495"/>
                    <a:pt x="12367299" y="39495"/>
                  </a:cubicBezTo>
                  <a:lnTo>
                    <a:pt x="139285" y="39495"/>
                  </a:lnTo>
                  <a:lnTo>
                    <a:pt x="139285" y="19748"/>
                  </a:lnTo>
                  <a:lnTo>
                    <a:pt x="139285" y="39495"/>
                  </a:lnTo>
                  <a:cubicBezTo>
                    <a:pt x="76516" y="39495"/>
                    <a:pt x="25938" y="115721"/>
                    <a:pt x="25938" y="209324"/>
                  </a:cubicBezTo>
                  <a:close/>
                </a:path>
              </a:pathLst>
            </a:custGeom>
            <a:solidFill>
              <a:srgbClr val="EFEBE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43205" y="2351645"/>
            <a:ext cx="123863" cy="1867135"/>
            <a:chOff x="0" y="0"/>
            <a:chExt cx="101600" cy="15315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600" cy="1531493"/>
            </a:xfrm>
            <a:custGeom>
              <a:avLst/>
              <a:gdLst/>
              <a:ahLst/>
              <a:cxnLst/>
              <a:rect l="l" t="t" r="r" b="b"/>
              <a:pathLst>
                <a:path w="101600" h="1531493">
                  <a:moveTo>
                    <a:pt x="0" y="0"/>
                  </a:moveTo>
                  <a:lnTo>
                    <a:pt x="101600" y="0"/>
                  </a:lnTo>
                  <a:lnTo>
                    <a:pt x="101600" y="1531493"/>
                  </a:lnTo>
                  <a:lnTo>
                    <a:pt x="0" y="1531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03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701340" y="2549171"/>
            <a:ext cx="2422860" cy="348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92"/>
              </a:lnSpc>
            </a:pPr>
            <a:r>
              <a:rPr lang="en-US" sz="2313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Climate Indicators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3677" y="3009192"/>
            <a:ext cx="9172253" cy="50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9"/>
              </a:lnSpc>
            </a:pPr>
            <a:r>
              <a:rPr lang="en-US" sz="2535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Glaciers provide the clearest visual evidence of climate change impact.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52611" y="4914105"/>
            <a:ext cx="9673236" cy="2101054"/>
            <a:chOff x="0" y="0"/>
            <a:chExt cx="12505821" cy="2716299"/>
          </a:xfrm>
        </p:grpSpPr>
        <p:sp>
          <p:nvSpPr>
            <p:cNvPr id="10" name="Freeform 10"/>
            <p:cNvSpPr/>
            <p:nvPr/>
          </p:nvSpPr>
          <p:spPr>
            <a:xfrm>
              <a:off x="12968" y="17770"/>
              <a:ext cx="12479894" cy="2680772"/>
            </a:xfrm>
            <a:custGeom>
              <a:avLst/>
              <a:gdLst/>
              <a:ahLst/>
              <a:cxnLst/>
              <a:rect l="l" t="t" r="r" b="b"/>
              <a:pathLst>
                <a:path w="12479894" h="2680772">
                  <a:moveTo>
                    <a:pt x="0" y="170591"/>
                  </a:moveTo>
                  <a:cubicBezTo>
                    <a:pt x="0" y="76411"/>
                    <a:pt x="56411" y="0"/>
                    <a:pt x="125919" y="0"/>
                  </a:cubicBezTo>
                  <a:lnTo>
                    <a:pt x="12353975" y="0"/>
                  </a:lnTo>
                  <a:cubicBezTo>
                    <a:pt x="12423483" y="0"/>
                    <a:pt x="12479894" y="76411"/>
                    <a:pt x="12479894" y="170591"/>
                  </a:cubicBezTo>
                  <a:lnTo>
                    <a:pt x="12479894" y="2510180"/>
                  </a:lnTo>
                  <a:cubicBezTo>
                    <a:pt x="12479894" y="2604361"/>
                    <a:pt x="12423483" y="2680772"/>
                    <a:pt x="12353975" y="2680772"/>
                  </a:cubicBezTo>
                  <a:lnTo>
                    <a:pt x="125919" y="2680772"/>
                  </a:lnTo>
                  <a:cubicBezTo>
                    <a:pt x="56411" y="2680772"/>
                    <a:pt x="0" y="2604361"/>
                    <a:pt x="0" y="2510180"/>
                  </a:cubicBezTo>
                  <a:close/>
                </a:path>
              </a:pathLst>
            </a:custGeom>
            <a:solidFill>
              <a:srgbClr val="EFEBE2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2505830" cy="2716308"/>
            </a:xfrm>
            <a:custGeom>
              <a:avLst/>
              <a:gdLst/>
              <a:ahLst/>
              <a:cxnLst/>
              <a:rect l="l" t="t" r="r" b="b"/>
              <a:pathLst>
                <a:path w="12505830" h="2716308">
                  <a:moveTo>
                    <a:pt x="0" y="188361"/>
                  </a:moveTo>
                  <a:cubicBezTo>
                    <a:pt x="0" y="84229"/>
                    <a:pt x="62246" y="0"/>
                    <a:pt x="138887" y="0"/>
                  </a:cubicBezTo>
                  <a:lnTo>
                    <a:pt x="12366943" y="0"/>
                  </a:lnTo>
                  <a:lnTo>
                    <a:pt x="12366943" y="17770"/>
                  </a:lnTo>
                  <a:lnTo>
                    <a:pt x="12366943" y="0"/>
                  </a:lnTo>
                  <a:cubicBezTo>
                    <a:pt x="12443454" y="0"/>
                    <a:pt x="12505830" y="84229"/>
                    <a:pt x="12505830" y="188361"/>
                  </a:cubicBezTo>
                  <a:lnTo>
                    <a:pt x="12492862" y="188361"/>
                  </a:lnTo>
                  <a:lnTo>
                    <a:pt x="12505830" y="188361"/>
                  </a:lnTo>
                  <a:lnTo>
                    <a:pt x="12505830" y="2527950"/>
                  </a:lnTo>
                  <a:lnTo>
                    <a:pt x="12492862" y="2527950"/>
                  </a:lnTo>
                  <a:lnTo>
                    <a:pt x="12505830" y="2527950"/>
                  </a:lnTo>
                  <a:cubicBezTo>
                    <a:pt x="12505830" y="2632260"/>
                    <a:pt x="12443583" y="2716308"/>
                    <a:pt x="12366943" y="2716308"/>
                  </a:cubicBezTo>
                  <a:lnTo>
                    <a:pt x="12366943" y="2698542"/>
                  </a:lnTo>
                  <a:lnTo>
                    <a:pt x="12366943" y="2716308"/>
                  </a:lnTo>
                  <a:lnTo>
                    <a:pt x="138887" y="2716308"/>
                  </a:lnTo>
                  <a:lnTo>
                    <a:pt x="138887" y="2698542"/>
                  </a:lnTo>
                  <a:lnTo>
                    <a:pt x="138887" y="2716308"/>
                  </a:lnTo>
                  <a:cubicBezTo>
                    <a:pt x="62246" y="2716308"/>
                    <a:pt x="0" y="2632082"/>
                    <a:pt x="0" y="2527950"/>
                  </a:cubicBezTo>
                  <a:lnTo>
                    <a:pt x="0" y="188361"/>
                  </a:lnTo>
                  <a:lnTo>
                    <a:pt x="12968" y="188361"/>
                  </a:lnTo>
                  <a:lnTo>
                    <a:pt x="0" y="188361"/>
                  </a:lnTo>
                  <a:moveTo>
                    <a:pt x="25936" y="188361"/>
                  </a:moveTo>
                  <a:lnTo>
                    <a:pt x="25936" y="2527950"/>
                  </a:lnTo>
                  <a:lnTo>
                    <a:pt x="12968" y="2527950"/>
                  </a:lnTo>
                  <a:lnTo>
                    <a:pt x="25936" y="2527950"/>
                  </a:lnTo>
                  <a:cubicBezTo>
                    <a:pt x="25936" y="2612180"/>
                    <a:pt x="76382" y="2680772"/>
                    <a:pt x="138887" y="2680772"/>
                  </a:cubicBezTo>
                  <a:lnTo>
                    <a:pt x="12366943" y="2680772"/>
                  </a:lnTo>
                  <a:cubicBezTo>
                    <a:pt x="12429448" y="2680772"/>
                    <a:pt x="12479894" y="2612180"/>
                    <a:pt x="12479894" y="2527950"/>
                  </a:cubicBezTo>
                  <a:lnTo>
                    <a:pt x="12479894" y="188361"/>
                  </a:lnTo>
                  <a:cubicBezTo>
                    <a:pt x="12479894" y="104132"/>
                    <a:pt x="12429448" y="35540"/>
                    <a:pt x="12366943" y="35540"/>
                  </a:cubicBezTo>
                  <a:lnTo>
                    <a:pt x="138887" y="35540"/>
                  </a:lnTo>
                  <a:lnTo>
                    <a:pt x="138887" y="17770"/>
                  </a:lnTo>
                  <a:lnTo>
                    <a:pt x="138887" y="35540"/>
                  </a:lnTo>
                  <a:cubicBezTo>
                    <a:pt x="76382" y="35540"/>
                    <a:pt x="25936" y="104132"/>
                    <a:pt x="25936" y="188361"/>
                  </a:cubicBezTo>
                  <a:close/>
                </a:path>
              </a:pathLst>
            </a:custGeom>
            <a:solidFill>
              <a:srgbClr val="EFEBE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66957" y="4914105"/>
            <a:ext cx="111418" cy="2101054"/>
            <a:chOff x="0" y="0"/>
            <a:chExt cx="101600" cy="19159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600" cy="1915922"/>
            </a:xfrm>
            <a:custGeom>
              <a:avLst/>
              <a:gdLst/>
              <a:ahLst/>
              <a:cxnLst/>
              <a:rect l="l" t="t" r="r" b="b"/>
              <a:pathLst>
                <a:path w="101600" h="1915922">
                  <a:moveTo>
                    <a:pt x="0" y="0"/>
                  </a:moveTo>
                  <a:lnTo>
                    <a:pt x="101600" y="0"/>
                  </a:lnTo>
                  <a:lnTo>
                    <a:pt x="101600" y="1915922"/>
                  </a:lnTo>
                  <a:lnTo>
                    <a:pt x="0" y="191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03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626900" y="5111399"/>
            <a:ext cx="3355439" cy="37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32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Sea Level &amp; Water Supply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0422" y="5583956"/>
            <a:ext cx="9500134" cy="1030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6"/>
              </a:lnSpc>
            </a:pPr>
            <a:r>
              <a:rPr lang="en-US" sz="25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them is crucial for predicting rising sea levels and managing vital freshwater resources for billions.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76834" y="7713864"/>
            <a:ext cx="9649013" cy="2017669"/>
            <a:chOff x="0" y="0"/>
            <a:chExt cx="12506484" cy="2615184"/>
          </a:xfrm>
        </p:grpSpPr>
        <p:sp>
          <p:nvSpPr>
            <p:cNvPr id="17" name="Freeform 17"/>
            <p:cNvSpPr/>
            <p:nvPr/>
          </p:nvSpPr>
          <p:spPr>
            <a:xfrm>
              <a:off x="12969" y="17108"/>
              <a:ext cx="12480556" cy="2580979"/>
            </a:xfrm>
            <a:custGeom>
              <a:avLst/>
              <a:gdLst/>
              <a:ahLst/>
              <a:cxnLst/>
              <a:rect l="l" t="t" r="r" b="b"/>
              <a:pathLst>
                <a:path w="12480556" h="2580979">
                  <a:moveTo>
                    <a:pt x="0" y="164241"/>
                  </a:moveTo>
                  <a:cubicBezTo>
                    <a:pt x="0" y="73567"/>
                    <a:pt x="56414" y="0"/>
                    <a:pt x="125926" y="0"/>
                  </a:cubicBezTo>
                  <a:lnTo>
                    <a:pt x="12354629" y="0"/>
                  </a:lnTo>
                  <a:cubicBezTo>
                    <a:pt x="12424141" y="0"/>
                    <a:pt x="12480555" y="73567"/>
                    <a:pt x="12480555" y="164241"/>
                  </a:cubicBezTo>
                  <a:lnTo>
                    <a:pt x="12480555" y="2416739"/>
                  </a:lnTo>
                  <a:cubicBezTo>
                    <a:pt x="12480555" y="2507413"/>
                    <a:pt x="12424141" y="2580980"/>
                    <a:pt x="12354629" y="2580980"/>
                  </a:cubicBezTo>
                  <a:lnTo>
                    <a:pt x="125926" y="2580980"/>
                  </a:lnTo>
                  <a:cubicBezTo>
                    <a:pt x="56414" y="2580980"/>
                    <a:pt x="0" y="2507413"/>
                    <a:pt x="0" y="2416739"/>
                  </a:cubicBezTo>
                  <a:close/>
                </a:path>
              </a:pathLst>
            </a:custGeom>
            <a:solidFill>
              <a:srgbClr val="EFEBE2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2506492" cy="2615193"/>
            </a:xfrm>
            <a:custGeom>
              <a:avLst/>
              <a:gdLst/>
              <a:ahLst/>
              <a:cxnLst/>
              <a:rect l="l" t="t" r="r" b="b"/>
              <a:pathLst>
                <a:path w="12506492" h="2615193">
                  <a:moveTo>
                    <a:pt x="0" y="181349"/>
                  </a:moveTo>
                  <a:cubicBezTo>
                    <a:pt x="0" y="81094"/>
                    <a:pt x="62250" y="0"/>
                    <a:pt x="138895" y="0"/>
                  </a:cubicBezTo>
                  <a:lnTo>
                    <a:pt x="12367598" y="0"/>
                  </a:lnTo>
                  <a:lnTo>
                    <a:pt x="12367598" y="17108"/>
                  </a:lnTo>
                  <a:lnTo>
                    <a:pt x="12367598" y="0"/>
                  </a:lnTo>
                  <a:cubicBezTo>
                    <a:pt x="12444113" y="0"/>
                    <a:pt x="12506492" y="81094"/>
                    <a:pt x="12506492" y="181349"/>
                  </a:cubicBezTo>
                  <a:lnTo>
                    <a:pt x="12493524" y="181349"/>
                  </a:lnTo>
                  <a:lnTo>
                    <a:pt x="12506492" y="181349"/>
                  </a:lnTo>
                  <a:lnTo>
                    <a:pt x="12506492" y="2433847"/>
                  </a:lnTo>
                  <a:lnTo>
                    <a:pt x="12493524" y="2433847"/>
                  </a:lnTo>
                  <a:lnTo>
                    <a:pt x="12506492" y="2433847"/>
                  </a:lnTo>
                  <a:cubicBezTo>
                    <a:pt x="12506492" y="2534273"/>
                    <a:pt x="12444243" y="2615193"/>
                    <a:pt x="12367598" y="2615193"/>
                  </a:cubicBezTo>
                  <a:lnTo>
                    <a:pt x="12367598" y="2598088"/>
                  </a:lnTo>
                  <a:lnTo>
                    <a:pt x="12367598" y="2615193"/>
                  </a:lnTo>
                  <a:lnTo>
                    <a:pt x="138895" y="2615193"/>
                  </a:lnTo>
                  <a:lnTo>
                    <a:pt x="138895" y="2598088"/>
                  </a:lnTo>
                  <a:lnTo>
                    <a:pt x="138895" y="2615193"/>
                  </a:lnTo>
                  <a:cubicBezTo>
                    <a:pt x="62250" y="2615193"/>
                    <a:pt x="0" y="2534102"/>
                    <a:pt x="0" y="2433847"/>
                  </a:cubicBezTo>
                  <a:lnTo>
                    <a:pt x="0" y="181349"/>
                  </a:lnTo>
                  <a:lnTo>
                    <a:pt x="12969" y="181349"/>
                  </a:lnTo>
                  <a:lnTo>
                    <a:pt x="0" y="181349"/>
                  </a:lnTo>
                  <a:moveTo>
                    <a:pt x="25937" y="181349"/>
                  </a:moveTo>
                  <a:lnTo>
                    <a:pt x="25937" y="2433847"/>
                  </a:lnTo>
                  <a:lnTo>
                    <a:pt x="12969" y="2433847"/>
                  </a:lnTo>
                  <a:lnTo>
                    <a:pt x="25937" y="2433847"/>
                  </a:lnTo>
                  <a:cubicBezTo>
                    <a:pt x="25937" y="2514941"/>
                    <a:pt x="76386" y="2580979"/>
                    <a:pt x="138895" y="2580979"/>
                  </a:cubicBezTo>
                  <a:lnTo>
                    <a:pt x="12367598" y="2580979"/>
                  </a:lnTo>
                  <a:cubicBezTo>
                    <a:pt x="12430107" y="2580979"/>
                    <a:pt x="12480555" y="2514941"/>
                    <a:pt x="12480555" y="2433847"/>
                  </a:cubicBezTo>
                  <a:lnTo>
                    <a:pt x="12480555" y="181349"/>
                  </a:lnTo>
                  <a:cubicBezTo>
                    <a:pt x="12480555" y="100255"/>
                    <a:pt x="12430107" y="34217"/>
                    <a:pt x="12367598" y="34217"/>
                  </a:cubicBezTo>
                  <a:lnTo>
                    <a:pt x="138895" y="34217"/>
                  </a:lnTo>
                  <a:lnTo>
                    <a:pt x="138895" y="17108"/>
                  </a:lnTo>
                  <a:lnTo>
                    <a:pt x="138895" y="34217"/>
                  </a:lnTo>
                  <a:cubicBezTo>
                    <a:pt x="76386" y="34217"/>
                    <a:pt x="25937" y="100255"/>
                    <a:pt x="25937" y="181349"/>
                  </a:cubicBezTo>
                  <a:close/>
                </a:path>
              </a:pathLst>
            </a:custGeom>
            <a:solidFill>
              <a:srgbClr val="EFEBE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352611" y="7710484"/>
            <a:ext cx="104834" cy="1976903"/>
            <a:chOff x="0" y="0"/>
            <a:chExt cx="101600" cy="191591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1600" cy="1915922"/>
            </a:xfrm>
            <a:custGeom>
              <a:avLst/>
              <a:gdLst/>
              <a:ahLst/>
              <a:cxnLst/>
              <a:rect l="l" t="t" r="r" b="b"/>
              <a:pathLst>
                <a:path w="101600" h="1915922">
                  <a:moveTo>
                    <a:pt x="0" y="0"/>
                  </a:moveTo>
                  <a:lnTo>
                    <a:pt x="101600" y="0"/>
                  </a:lnTo>
                  <a:lnTo>
                    <a:pt x="101600" y="1915922"/>
                  </a:lnTo>
                  <a:lnTo>
                    <a:pt x="0" y="191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03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650422" y="7920034"/>
            <a:ext cx="2653261" cy="36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sz="231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Scalability Challenge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6900" y="8382174"/>
            <a:ext cx="9375425" cy="1030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6"/>
              </a:lnSpc>
            </a:pPr>
            <a:r>
              <a:rPr lang="en-US" sz="25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mapping by experts is slow, expensive, and cannot keep up with the pace of environmental change.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0583286" y="1278960"/>
            <a:ext cx="7419975" cy="7419975"/>
            <a:chOff x="0" y="0"/>
            <a:chExt cx="9893300" cy="9893300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9893300" cy="9893300"/>
            </a:xfrm>
            <a:custGeom>
              <a:avLst/>
              <a:gdLst/>
              <a:ahLst/>
              <a:cxnLst/>
              <a:rect l="l" t="t" r="r" b="b"/>
              <a:pathLst>
                <a:path w="9893300" h="9893300">
                  <a:moveTo>
                    <a:pt x="0" y="0"/>
                  </a:moveTo>
                  <a:lnTo>
                    <a:pt x="9893300" y="0"/>
                  </a:lnTo>
                  <a:lnTo>
                    <a:pt x="9893300" y="9893300"/>
                  </a:lnTo>
                  <a:lnTo>
                    <a:pt x="0" y="9893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0583286" y="9022462"/>
            <a:ext cx="7419975" cy="1139875"/>
            <a:chOff x="0" y="0"/>
            <a:chExt cx="9893300" cy="15198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893300" cy="1519809"/>
            </a:xfrm>
            <a:custGeom>
              <a:avLst/>
              <a:gdLst/>
              <a:ahLst/>
              <a:cxnLst/>
              <a:rect l="l" t="t" r="r" b="b"/>
              <a:pathLst>
                <a:path w="9893300" h="1519809">
                  <a:moveTo>
                    <a:pt x="0" y="0"/>
                  </a:moveTo>
                  <a:lnTo>
                    <a:pt x="9893300" y="0"/>
                  </a:lnTo>
                  <a:lnTo>
                    <a:pt x="9893300" y="1519809"/>
                  </a:lnTo>
                  <a:lnTo>
                    <a:pt x="0" y="1519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BE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7" name="TextBox 27"/>
          <p:cNvSpPr txBox="1"/>
          <p:nvPr/>
        </p:nvSpPr>
        <p:spPr>
          <a:xfrm>
            <a:off x="10763516" y="9217034"/>
            <a:ext cx="7059514" cy="56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objective is to autonomously identify and map glacier boundaries from high-resolution satellite data.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7058" y="219553"/>
            <a:ext cx="11904226" cy="725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12"/>
              </a:lnSpc>
            </a:pPr>
            <a:r>
              <a:rPr lang="en-US" sz="4500" b="1">
                <a:solidFill>
                  <a:srgbClr val="2828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Motivation &amp; Need: Why This Research Matters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582400" y="3872753"/>
            <a:ext cx="3086100" cy="2541494"/>
            <a:chOff x="0" y="0"/>
            <a:chExt cx="647700" cy="533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7700" cy="533400"/>
            </a:xfrm>
            <a:custGeom>
              <a:avLst/>
              <a:gdLst/>
              <a:ahLst/>
              <a:cxnLst/>
              <a:rect l="l" t="t" r="r" b="b"/>
              <a:pathLst>
                <a:path w="647700" h="533400">
                  <a:moveTo>
                    <a:pt x="239386" y="166418"/>
                  </a:moveTo>
                  <a:lnTo>
                    <a:pt x="647700" y="166418"/>
                  </a:lnTo>
                  <a:lnTo>
                    <a:pt x="647700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26314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0650" y="136525"/>
              <a:ext cx="527050" cy="231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31405" y="3735836"/>
            <a:ext cx="7890986" cy="2329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5"/>
              </a:lnSpc>
              <a:spcBef>
                <a:spcPct val="0"/>
              </a:spcBef>
            </a:pPr>
            <a:r>
              <a:rPr lang="en-US" sz="12157" b="1">
                <a:solidFill>
                  <a:srgbClr val="26314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Phase One 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38982" y="486911"/>
            <a:ext cx="12498824" cy="64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5"/>
              </a:lnSpc>
            </a:pPr>
            <a:r>
              <a:rPr lang="en-US" sz="3999" b="1">
                <a:solidFill>
                  <a:srgbClr val="2828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 1 (PS1): Binary Glacier Segmentation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88931" y="1633114"/>
            <a:ext cx="14918221" cy="112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42"/>
              </a:lnSpc>
            </a:pPr>
            <a:r>
              <a:rPr lang="en-US" sz="27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initial challenge focuses on the fundamental task of classifying each pixel within satellite imagery as either Glacier or Non-Glacier. This binary classification forms the bedrock for more intricate analysis.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844324" y="3297615"/>
            <a:ext cx="12019846" cy="6157213"/>
            <a:chOff x="0" y="0"/>
            <a:chExt cx="19664243" cy="10073085"/>
          </a:xfrm>
        </p:grpSpPr>
        <p:sp>
          <p:nvSpPr>
            <p:cNvPr id="5" name="Freeform 5"/>
            <p:cNvSpPr/>
            <p:nvPr/>
          </p:nvSpPr>
          <p:spPr>
            <a:xfrm>
              <a:off x="33865" y="19050"/>
              <a:ext cx="19596514" cy="10035032"/>
            </a:xfrm>
            <a:custGeom>
              <a:avLst/>
              <a:gdLst/>
              <a:ahLst/>
              <a:cxnLst/>
              <a:rect l="l" t="t" r="r" b="b"/>
              <a:pathLst>
                <a:path w="19596514" h="10035032">
                  <a:moveTo>
                    <a:pt x="0" y="182880"/>
                  </a:moveTo>
                  <a:cubicBezTo>
                    <a:pt x="0" y="81915"/>
                    <a:pt x="145619" y="0"/>
                    <a:pt x="325103" y="0"/>
                  </a:cubicBezTo>
                  <a:lnTo>
                    <a:pt x="19271409" y="0"/>
                  </a:lnTo>
                  <a:cubicBezTo>
                    <a:pt x="19450893" y="0"/>
                    <a:pt x="19596514" y="81915"/>
                    <a:pt x="19596514" y="182880"/>
                  </a:cubicBezTo>
                  <a:lnTo>
                    <a:pt x="19596514" y="9852152"/>
                  </a:lnTo>
                  <a:cubicBezTo>
                    <a:pt x="19596514" y="9953117"/>
                    <a:pt x="19450893" y="10035032"/>
                    <a:pt x="19271409" y="10035032"/>
                  </a:cubicBezTo>
                  <a:lnTo>
                    <a:pt x="325103" y="10035032"/>
                  </a:lnTo>
                  <a:cubicBezTo>
                    <a:pt x="145619" y="10035032"/>
                    <a:pt x="0" y="9953117"/>
                    <a:pt x="0" y="9852152"/>
                  </a:cubicBezTo>
                  <a:close/>
                </a:path>
              </a:pathLst>
            </a:custGeom>
            <a:solidFill>
              <a:srgbClr val="EFECE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9664243" cy="10073132"/>
            </a:xfrm>
            <a:custGeom>
              <a:avLst/>
              <a:gdLst/>
              <a:ahLst/>
              <a:cxnLst/>
              <a:rect l="l" t="t" r="r" b="b"/>
              <a:pathLst>
                <a:path w="19664243" h="10073132">
                  <a:moveTo>
                    <a:pt x="0" y="201930"/>
                  </a:moveTo>
                  <a:cubicBezTo>
                    <a:pt x="0" y="90424"/>
                    <a:pt x="160746" y="0"/>
                    <a:pt x="358968" y="0"/>
                  </a:cubicBezTo>
                  <a:lnTo>
                    <a:pt x="19305274" y="0"/>
                  </a:lnTo>
                  <a:lnTo>
                    <a:pt x="19305274" y="19050"/>
                  </a:lnTo>
                  <a:lnTo>
                    <a:pt x="19305274" y="0"/>
                  </a:lnTo>
                  <a:cubicBezTo>
                    <a:pt x="19503498" y="0"/>
                    <a:pt x="19664243" y="90424"/>
                    <a:pt x="19664243" y="201930"/>
                  </a:cubicBezTo>
                  <a:lnTo>
                    <a:pt x="19630379" y="201930"/>
                  </a:lnTo>
                  <a:lnTo>
                    <a:pt x="19664243" y="201930"/>
                  </a:lnTo>
                  <a:lnTo>
                    <a:pt x="19664243" y="9871202"/>
                  </a:lnTo>
                  <a:lnTo>
                    <a:pt x="19630379" y="9871202"/>
                  </a:lnTo>
                  <a:lnTo>
                    <a:pt x="19664243" y="9871202"/>
                  </a:lnTo>
                  <a:cubicBezTo>
                    <a:pt x="19664243" y="9982708"/>
                    <a:pt x="19503498" y="10073132"/>
                    <a:pt x="19305274" y="10073132"/>
                  </a:cubicBezTo>
                  <a:lnTo>
                    <a:pt x="19305274" y="10054082"/>
                  </a:lnTo>
                  <a:lnTo>
                    <a:pt x="19305274" y="10073132"/>
                  </a:lnTo>
                  <a:lnTo>
                    <a:pt x="358968" y="10073132"/>
                  </a:lnTo>
                  <a:lnTo>
                    <a:pt x="358968" y="10054082"/>
                  </a:lnTo>
                  <a:lnTo>
                    <a:pt x="358968" y="10073132"/>
                  </a:lnTo>
                  <a:cubicBezTo>
                    <a:pt x="160746" y="10073132"/>
                    <a:pt x="0" y="9982708"/>
                    <a:pt x="0" y="9871202"/>
                  </a:cubicBezTo>
                  <a:lnTo>
                    <a:pt x="0" y="201930"/>
                  </a:lnTo>
                  <a:lnTo>
                    <a:pt x="33865" y="201930"/>
                  </a:lnTo>
                  <a:lnTo>
                    <a:pt x="0" y="201930"/>
                  </a:lnTo>
                  <a:moveTo>
                    <a:pt x="67730" y="201930"/>
                  </a:moveTo>
                  <a:lnTo>
                    <a:pt x="67730" y="9871202"/>
                  </a:lnTo>
                  <a:lnTo>
                    <a:pt x="33865" y="9871202"/>
                  </a:lnTo>
                  <a:lnTo>
                    <a:pt x="67730" y="9871202"/>
                  </a:lnTo>
                  <a:cubicBezTo>
                    <a:pt x="67730" y="9961626"/>
                    <a:pt x="198223" y="10035032"/>
                    <a:pt x="358968" y="10035032"/>
                  </a:cubicBezTo>
                  <a:lnTo>
                    <a:pt x="19305274" y="10035032"/>
                  </a:lnTo>
                  <a:cubicBezTo>
                    <a:pt x="19466246" y="10035032"/>
                    <a:pt x="19596512" y="9961753"/>
                    <a:pt x="19596512" y="9871202"/>
                  </a:cubicBezTo>
                  <a:lnTo>
                    <a:pt x="19596512" y="201930"/>
                  </a:lnTo>
                  <a:cubicBezTo>
                    <a:pt x="19596512" y="111379"/>
                    <a:pt x="19466020" y="38100"/>
                    <a:pt x="19305274" y="38100"/>
                  </a:cubicBezTo>
                  <a:lnTo>
                    <a:pt x="358968" y="38100"/>
                  </a:lnTo>
                  <a:lnTo>
                    <a:pt x="358968" y="19050"/>
                  </a:lnTo>
                  <a:lnTo>
                    <a:pt x="358968" y="38100"/>
                  </a:lnTo>
                  <a:cubicBezTo>
                    <a:pt x="198223" y="38100"/>
                    <a:pt x="67730" y="111379"/>
                    <a:pt x="67730" y="201930"/>
                  </a:cubicBezTo>
                  <a:close/>
                </a:path>
              </a:pathLst>
            </a:custGeom>
            <a:solidFill>
              <a:srgbClr val="DDD6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2861291" y="3356117"/>
            <a:ext cx="162889" cy="6033482"/>
            <a:chOff x="0" y="0"/>
            <a:chExt cx="270920" cy="100349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20" cy="10035032"/>
            </a:xfrm>
            <a:custGeom>
              <a:avLst/>
              <a:gdLst/>
              <a:ahLst/>
              <a:cxnLst/>
              <a:rect l="l" t="t" r="r" b="b"/>
              <a:pathLst>
                <a:path w="270920" h="10035032">
                  <a:moveTo>
                    <a:pt x="0" y="43815"/>
                  </a:moveTo>
                  <a:cubicBezTo>
                    <a:pt x="0" y="19558"/>
                    <a:pt x="34768" y="0"/>
                    <a:pt x="77889" y="0"/>
                  </a:cubicBezTo>
                  <a:lnTo>
                    <a:pt x="193030" y="0"/>
                  </a:lnTo>
                  <a:cubicBezTo>
                    <a:pt x="236152" y="0"/>
                    <a:pt x="270920" y="19558"/>
                    <a:pt x="270920" y="43815"/>
                  </a:cubicBezTo>
                  <a:lnTo>
                    <a:pt x="270920" y="9991217"/>
                  </a:lnTo>
                  <a:cubicBezTo>
                    <a:pt x="270920" y="10015474"/>
                    <a:pt x="236152" y="10035032"/>
                    <a:pt x="193030" y="10035032"/>
                  </a:cubicBezTo>
                  <a:lnTo>
                    <a:pt x="77889" y="10035032"/>
                  </a:lnTo>
                  <a:cubicBezTo>
                    <a:pt x="34768" y="10035032"/>
                    <a:pt x="0" y="10015474"/>
                    <a:pt x="0" y="9991217"/>
                  </a:cubicBezTo>
                  <a:close/>
                </a:path>
              </a:pathLst>
            </a:custGeom>
            <a:solidFill>
              <a:srgbClr val="28282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3377106" y="3518358"/>
            <a:ext cx="7978157" cy="52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4"/>
              </a:lnSpc>
            </a:pPr>
            <a:r>
              <a:rPr lang="en-US" sz="318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 in Binary Segmentation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77106" y="4539894"/>
            <a:ext cx="10954281" cy="120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5314" lvl="1" indent="-222657" algn="just">
              <a:lnSpc>
                <a:spcPts val="4811"/>
              </a:lnSpc>
              <a:buFont typeface="Arial"/>
              <a:buChar char="•"/>
            </a:pPr>
            <a:r>
              <a:rPr lang="en-US" sz="295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similarity between snow, ice, and surrounding rock formations, making distinction difficult.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77106" y="6233346"/>
            <a:ext cx="10954281" cy="120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5314" lvl="1" indent="-222657" algn="just">
              <a:lnSpc>
                <a:spcPts val="4811"/>
              </a:lnSpc>
              <a:buFont typeface="Arial"/>
              <a:buChar char="•"/>
            </a:pPr>
            <a:r>
              <a:rPr lang="en-US" sz="295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Variations in lighting conditions and shadows that can obscure true glacier boundaries.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77106" y="8057337"/>
            <a:ext cx="10954281" cy="120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5314" lvl="1" indent="-222657" algn="just">
              <a:lnSpc>
                <a:spcPts val="4811"/>
              </a:lnSpc>
              <a:buFont typeface="Arial"/>
              <a:buChar char="•"/>
            </a:pPr>
            <a:r>
              <a:rPr lang="en-US" sz="295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inherent slowness and inconsistency of manual mapping processes.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2800" y="668461"/>
            <a:ext cx="10811023" cy="710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59"/>
              </a:lnSpc>
            </a:pPr>
            <a:r>
              <a:rPr lang="en-US" sz="45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The Flawed Approach: Pixel-wise ANN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19036" y="1718023"/>
            <a:ext cx="16484054" cy="583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6"/>
              </a:lnSpc>
            </a:pPr>
            <a:r>
              <a:rPr lang="en-US" sz="302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critical flaw is the absolute </a:t>
            </a:r>
            <a:r>
              <a:rPr lang="en-US" sz="3024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lack of spatial context</a:t>
            </a:r>
            <a:r>
              <a:rPr lang="en-US" sz="302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00693" y="1603128"/>
            <a:ext cx="28575" cy="816917"/>
            <a:chOff x="0" y="0"/>
            <a:chExt cx="38100" cy="10892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100" cy="1089279"/>
            </a:xfrm>
            <a:custGeom>
              <a:avLst/>
              <a:gdLst/>
              <a:ahLst/>
              <a:cxnLst/>
              <a:rect l="l" t="t" r="r" b="b"/>
              <a:pathLst>
                <a:path w="38100" h="1089279">
                  <a:moveTo>
                    <a:pt x="0" y="0"/>
                  </a:moveTo>
                  <a:lnTo>
                    <a:pt x="38100" y="0"/>
                  </a:lnTo>
                  <a:lnTo>
                    <a:pt x="38100" y="1089279"/>
                  </a:lnTo>
                  <a:lnTo>
                    <a:pt x="0" y="1089279"/>
                  </a:lnTo>
                  <a:close/>
                </a:path>
              </a:pathLst>
            </a:custGeom>
            <a:solidFill>
              <a:srgbClr val="011E3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29268" y="2829448"/>
            <a:ext cx="16348725" cy="164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5"/>
              </a:lnSpc>
            </a:pPr>
            <a:r>
              <a:rPr lang="en-US" sz="2776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Without knowing the neighboring pixels, the model cannot distinguish between a single snowy field and the distinct texture, shape, and edges of a large, complex glacier. This is analogous to attempting image recognition by inspecting only the color value of one pixel at a time.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92068" y="6165688"/>
            <a:ext cx="2046633" cy="29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6"/>
              </a:lnSpc>
            </a:pPr>
            <a:r>
              <a:rPr lang="en-US" sz="1961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Single Pixel Input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92068" y="7140324"/>
            <a:ext cx="1417180" cy="29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6"/>
              </a:lnSpc>
            </a:pPr>
            <a:r>
              <a:rPr lang="en-US" sz="1961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Simple ANN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92068" y="8114960"/>
            <a:ext cx="3737991" cy="29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6"/>
              </a:lnSpc>
            </a:pPr>
            <a:r>
              <a:rPr lang="en-US" sz="1961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Binary Prediction (Glacier/Not)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57817" y="5143500"/>
            <a:ext cx="6813254" cy="4289243"/>
            <a:chOff x="0" y="0"/>
            <a:chExt cx="7298333" cy="4594622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7298309" cy="4594606"/>
            </a:xfrm>
            <a:custGeom>
              <a:avLst/>
              <a:gdLst/>
              <a:ahLst/>
              <a:cxnLst/>
              <a:rect l="l" t="t" r="r" b="b"/>
              <a:pathLst>
                <a:path w="7298309" h="4594606">
                  <a:moveTo>
                    <a:pt x="0" y="0"/>
                  </a:moveTo>
                  <a:lnTo>
                    <a:pt x="7298309" y="0"/>
                  </a:lnTo>
                  <a:lnTo>
                    <a:pt x="7298309" y="4594606"/>
                  </a:lnTo>
                  <a:lnTo>
                    <a:pt x="0" y="4594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" b="-2"/>
              </a:stretch>
            </a:blipFill>
          </p:spPr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DCB01AC-8C8C-817F-67FD-090789FFEC47}"/>
              </a:ext>
            </a:extLst>
          </p:cNvPr>
          <p:cNvSpPr txBox="1"/>
          <p:nvPr/>
        </p:nvSpPr>
        <p:spPr>
          <a:xfrm>
            <a:off x="11316952" y="6196047"/>
            <a:ext cx="68132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Models Evaluation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just"/>
            <a:br>
              <a:rPr lang="en-US" sz="2400" dirty="0"/>
            </a:br>
            <a:r>
              <a:rPr lang="en-US" sz="2400" b="1" dirty="0"/>
              <a:t>   1. Fully Connected Network(FCN-32/FCN-16)</a:t>
            </a:r>
          </a:p>
          <a:p>
            <a:pPr algn="just"/>
            <a:r>
              <a:rPr lang="en-US" sz="2400" dirty="0"/>
              <a:t>        It has not skip connection.</a:t>
            </a:r>
          </a:p>
          <a:p>
            <a:pPr algn="just"/>
            <a:r>
              <a:rPr lang="en-US" dirty="0"/>
              <a:t>   </a:t>
            </a:r>
            <a:endParaRPr lang="en-US" sz="2400" dirty="0"/>
          </a:p>
          <a:p>
            <a:pPr algn="just"/>
            <a:r>
              <a:rPr lang="en-US" sz="2400" b="1" dirty="0"/>
              <a:t>  2. CNN Classification </a:t>
            </a:r>
          </a:p>
          <a:p>
            <a:pPr algn="just"/>
            <a:r>
              <a:rPr lang="en-US" sz="2400" dirty="0"/>
              <a:t>       Fails to understand large image as glacier</a:t>
            </a:r>
          </a:p>
          <a:p>
            <a:pPr algn="just"/>
            <a:r>
              <a:rPr lang="en-US" dirty="0"/>
              <a:t>     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92959" y="385610"/>
            <a:ext cx="12288084" cy="64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6"/>
              </a:lnSpc>
            </a:pPr>
            <a:r>
              <a:rPr lang="en-US" sz="3999" b="1">
                <a:solidFill>
                  <a:srgbClr val="28282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Literature Review Summary: Evolving Glacier Mapping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137001" y="1760713"/>
            <a:ext cx="47625" cy="7835570"/>
            <a:chOff x="0" y="0"/>
            <a:chExt cx="50595" cy="83242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95" cy="8324215"/>
            </a:xfrm>
            <a:custGeom>
              <a:avLst/>
              <a:gdLst/>
              <a:ahLst/>
              <a:cxnLst/>
              <a:rect l="l" t="t" r="r" b="b"/>
              <a:pathLst>
                <a:path w="50595" h="8324215">
                  <a:moveTo>
                    <a:pt x="0" y="19050"/>
                  </a:moveTo>
                  <a:cubicBezTo>
                    <a:pt x="0" y="8509"/>
                    <a:pt x="11300" y="0"/>
                    <a:pt x="25298" y="0"/>
                  </a:cubicBezTo>
                  <a:cubicBezTo>
                    <a:pt x="39296" y="0"/>
                    <a:pt x="50595" y="8509"/>
                    <a:pt x="50595" y="19050"/>
                  </a:cubicBezTo>
                  <a:lnTo>
                    <a:pt x="50595" y="8305165"/>
                  </a:lnTo>
                  <a:cubicBezTo>
                    <a:pt x="50595" y="8315706"/>
                    <a:pt x="39296" y="8324215"/>
                    <a:pt x="25298" y="8324215"/>
                  </a:cubicBezTo>
                  <a:cubicBezTo>
                    <a:pt x="11300" y="8324215"/>
                    <a:pt x="0" y="8315706"/>
                    <a:pt x="0" y="8305165"/>
                  </a:cubicBezTo>
                  <a:close/>
                </a:path>
              </a:pathLst>
            </a:custGeom>
            <a:solidFill>
              <a:srgbClr val="DDD6CC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8505133" y="1882399"/>
            <a:ext cx="697260" cy="28575"/>
            <a:chOff x="0" y="0"/>
            <a:chExt cx="929680" cy="38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9640" cy="38100"/>
            </a:xfrm>
            <a:custGeom>
              <a:avLst/>
              <a:gdLst/>
              <a:ahLst/>
              <a:cxnLst/>
              <a:rect l="l" t="t" r="r" b="b"/>
              <a:pathLst>
                <a:path w="929640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10590" y="0"/>
                  </a:lnTo>
                  <a:cubicBezTo>
                    <a:pt x="921131" y="0"/>
                    <a:pt x="929640" y="8509"/>
                    <a:pt x="929640" y="19050"/>
                  </a:cubicBezTo>
                  <a:cubicBezTo>
                    <a:pt x="929640" y="29591"/>
                    <a:pt x="921131" y="38100"/>
                    <a:pt x="91059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DD6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8189527" y="1620672"/>
            <a:ext cx="522982" cy="522982"/>
            <a:chOff x="0" y="0"/>
            <a:chExt cx="697310" cy="6973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7357" cy="697357"/>
            </a:xfrm>
            <a:custGeom>
              <a:avLst/>
              <a:gdLst/>
              <a:ahLst/>
              <a:cxnLst/>
              <a:rect l="l" t="t" r="r" b="b"/>
              <a:pathLst>
                <a:path w="697357" h="697357">
                  <a:moveTo>
                    <a:pt x="0" y="46482"/>
                  </a:moveTo>
                  <a:cubicBezTo>
                    <a:pt x="0" y="20828"/>
                    <a:pt x="20828" y="0"/>
                    <a:pt x="46482" y="0"/>
                  </a:cubicBezTo>
                  <a:lnTo>
                    <a:pt x="650875" y="0"/>
                  </a:lnTo>
                  <a:cubicBezTo>
                    <a:pt x="676529" y="0"/>
                    <a:pt x="697357" y="20828"/>
                    <a:pt x="697357" y="46482"/>
                  </a:cubicBezTo>
                  <a:lnTo>
                    <a:pt x="697357" y="650875"/>
                  </a:lnTo>
                  <a:cubicBezTo>
                    <a:pt x="697357" y="676529"/>
                    <a:pt x="676529" y="697357"/>
                    <a:pt x="650875" y="697357"/>
                  </a:cubicBezTo>
                  <a:lnTo>
                    <a:pt x="46482" y="697357"/>
                  </a:lnTo>
                  <a:cubicBezTo>
                    <a:pt x="20828" y="697357"/>
                    <a:pt x="0" y="676529"/>
                    <a:pt x="0" y="650875"/>
                  </a:cubicBezTo>
                  <a:close/>
                </a:path>
              </a:pathLst>
            </a:custGeom>
            <a:solidFill>
              <a:srgbClr val="E5DFD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8346395" y="1734432"/>
            <a:ext cx="189786" cy="40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87"/>
              </a:lnSpc>
            </a:pPr>
            <a:r>
              <a:rPr lang="en-US" sz="2987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36745" y="1661941"/>
            <a:ext cx="3544610" cy="51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37"/>
              </a:lnSpc>
            </a:pPr>
            <a:r>
              <a:rPr lang="en-US" sz="314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Traditional Methods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3049" y="2282173"/>
            <a:ext cx="7168306" cy="222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61"/>
              </a:lnSpc>
            </a:pPr>
            <a:r>
              <a:rPr lang="en-US" sz="28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Early approaches relied heavily on manual delineation, thresholding, and simple band ratios. These methods were often inaccurate, especially in complex glacier environments.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134103" y="2470326"/>
            <a:ext cx="697260" cy="28575"/>
            <a:chOff x="0" y="0"/>
            <a:chExt cx="929680" cy="38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29640" cy="38100"/>
            </a:xfrm>
            <a:custGeom>
              <a:avLst/>
              <a:gdLst/>
              <a:ahLst/>
              <a:cxnLst/>
              <a:rect l="l" t="t" r="r" b="b"/>
              <a:pathLst>
                <a:path w="929640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10590" y="0"/>
                  </a:lnTo>
                  <a:cubicBezTo>
                    <a:pt x="921131" y="0"/>
                    <a:pt x="929640" y="8509"/>
                    <a:pt x="929640" y="19050"/>
                  </a:cubicBezTo>
                  <a:cubicBezTo>
                    <a:pt x="929640" y="29591"/>
                    <a:pt x="921131" y="38100"/>
                    <a:pt x="91059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DD6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9551194" y="2208071"/>
            <a:ext cx="522982" cy="522982"/>
            <a:chOff x="0" y="0"/>
            <a:chExt cx="697310" cy="6973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7357" cy="697357"/>
            </a:xfrm>
            <a:custGeom>
              <a:avLst/>
              <a:gdLst/>
              <a:ahLst/>
              <a:cxnLst/>
              <a:rect l="l" t="t" r="r" b="b"/>
              <a:pathLst>
                <a:path w="697357" h="697357">
                  <a:moveTo>
                    <a:pt x="0" y="46482"/>
                  </a:moveTo>
                  <a:cubicBezTo>
                    <a:pt x="0" y="20828"/>
                    <a:pt x="20828" y="0"/>
                    <a:pt x="46482" y="0"/>
                  </a:cubicBezTo>
                  <a:lnTo>
                    <a:pt x="650875" y="0"/>
                  </a:lnTo>
                  <a:cubicBezTo>
                    <a:pt x="676529" y="0"/>
                    <a:pt x="697357" y="20828"/>
                    <a:pt x="697357" y="46482"/>
                  </a:cubicBezTo>
                  <a:lnTo>
                    <a:pt x="697357" y="650875"/>
                  </a:lnTo>
                  <a:cubicBezTo>
                    <a:pt x="697357" y="676529"/>
                    <a:pt x="676529" y="697357"/>
                    <a:pt x="650875" y="697357"/>
                  </a:cubicBezTo>
                  <a:lnTo>
                    <a:pt x="46482" y="697357"/>
                  </a:lnTo>
                  <a:cubicBezTo>
                    <a:pt x="20828" y="697357"/>
                    <a:pt x="0" y="676529"/>
                    <a:pt x="0" y="650875"/>
                  </a:cubicBezTo>
                  <a:close/>
                </a:path>
              </a:pathLst>
            </a:custGeom>
            <a:solidFill>
              <a:srgbClr val="E5DFD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9719236" y="2367516"/>
            <a:ext cx="183356" cy="397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7"/>
              </a:lnSpc>
            </a:pPr>
            <a:r>
              <a:rPr lang="en-US" sz="288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06198" y="2249742"/>
            <a:ext cx="4332921" cy="469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Machine Learning (ML)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06199" y="2735627"/>
            <a:ext cx="7168306" cy="222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1"/>
              </a:lnSpc>
            </a:pPr>
            <a:r>
              <a:rPr lang="en-US" sz="28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advent of ML algorithms, improved classification accuracy. However, they consistently struggled with the heterogeneity of debris-covered ice regions.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451035" y="5545379"/>
            <a:ext cx="697260" cy="28575"/>
            <a:chOff x="0" y="0"/>
            <a:chExt cx="929680" cy="38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29640" cy="38100"/>
            </a:xfrm>
            <a:custGeom>
              <a:avLst/>
              <a:gdLst/>
              <a:ahLst/>
              <a:cxnLst/>
              <a:rect l="l" t="t" r="r" b="b"/>
              <a:pathLst>
                <a:path w="929640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10590" y="0"/>
                  </a:lnTo>
                  <a:cubicBezTo>
                    <a:pt x="921131" y="0"/>
                    <a:pt x="929640" y="8509"/>
                    <a:pt x="929640" y="19050"/>
                  </a:cubicBezTo>
                  <a:cubicBezTo>
                    <a:pt x="929640" y="29591"/>
                    <a:pt x="921131" y="38100"/>
                    <a:pt x="91059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DD6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8171140" y="5344626"/>
            <a:ext cx="522982" cy="522983"/>
            <a:chOff x="0" y="0"/>
            <a:chExt cx="697310" cy="69731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7357" cy="697357"/>
            </a:xfrm>
            <a:custGeom>
              <a:avLst/>
              <a:gdLst/>
              <a:ahLst/>
              <a:cxnLst/>
              <a:rect l="l" t="t" r="r" b="b"/>
              <a:pathLst>
                <a:path w="697357" h="697357">
                  <a:moveTo>
                    <a:pt x="0" y="46482"/>
                  </a:moveTo>
                  <a:cubicBezTo>
                    <a:pt x="0" y="20828"/>
                    <a:pt x="20828" y="0"/>
                    <a:pt x="46482" y="0"/>
                  </a:cubicBezTo>
                  <a:lnTo>
                    <a:pt x="650875" y="0"/>
                  </a:lnTo>
                  <a:cubicBezTo>
                    <a:pt x="676529" y="0"/>
                    <a:pt x="697357" y="20828"/>
                    <a:pt x="697357" y="46482"/>
                  </a:cubicBezTo>
                  <a:lnTo>
                    <a:pt x="697357" y="650875"/>
                  </a:lnTo>
                  <a:cubicBezTo>
                    <a:pt x="697357" y="676529"/>
                    <a:pt x="676529" y="697357"/>
                    <a:pt x="650875" y="697357"/>
                  </a:cubicBezTo>
                  <a:lnTo>
                    <a:pt x="46482" y="697357"/>
                  </a:lnTo>
                  <a:cubicBezTo>
                    <a:pt x="20828" y="697357"/>
                    <a:pt x="0" y="676529"/>
                    <a:pt x="0" y="650875"/>
                  </a:cubicBezTo>
                  <a:close/>
                </a:path>
              </a:pathLst>
            </a:custGeom>
            <a:solidFill>
              <a:srgbClr val="E5DFD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TextBox 23"/>
          <p:cNvSpPr txBox="1"/>
          <p:nvPr/>
        </p:nvSpPr>
        <p:spPr>
          <a:xfrm>
            <a:off x="8300516" y="5432862"/>
            <a:ext cx="189786" cy="40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298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14800" y="5342692"/>
            <a:ext cx="3779417" cy="469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37"/>
              </a:lnSpc>
            </a:pPr>
            <a:r>
              <a:rPr lang="en-US" sz="314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Deep Learning (DL)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19237" y="6114171"/>
            <a:ext cx="8113395" cy="2705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02"/>
              </a:lnSpc>
            </a:pPr>
            <a:r>
              <a:rPr lang="en-US" sz="27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Networks (CNNs), particularly architectures like U-Net and Fully Convolutional Networks (FCNs), marked a significant leap. They achieved superior pixel-level accuracy and demonstrated strong generalisation capabilities.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144000" y="6045732"/>
            <a:ext cx="697260" cy="28575"/>
            <a:chOff x="0" y="0"/>
            <a:chExt cx="929680" cy="38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29640" cy="38100"/>
            </a:xfrm>
            <a:custGeom>
              <a:avLst/>
              <a:gdLst/>
              <a:ahLst/>
              <a:cxnLst/>
              <a:rect l="l" t="t" r="r" b="b"/>
              <a:pathLst>
                <a:path w="929640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10590" y="0"/>
                  </a:lnTo>
                  <a:cubicBezTo>
                    <a:pt x="921131" y="0"/>
                    <a:pt x="929640" y="8509"/>
                    <a:pt x="929640" y="19050"/>
                  </a:cubicBezTo>
                  <a:cubicBezTo>
                    <a:pt x="929640" y="29591"/>
                    <a:pt x="921131" y="38100"/>
                    <a:pt x="91059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DD6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9543301" y="5842120"/>
            <a:ext cx="522982" cy="522983"/>
            <a:chOff x="0" y="0"/>
            <a:chExt cx="697310" cy="69731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97357" cy="697357"/>
            </a:xfrm>
            <a:custGeom>
              <a:avLst/>
              <a:gdLst/>
              <a:ahLst/>
              <a:cxnLst/>
              <a:rect l="l" t="t" r="r" b="b"/>
              <a:pathLst>
                <a:path w="697357" h="697357">
                  <a:moveTo>
                    <a:pt x="0" y="46482"/>
                  </a:moveTo>
                  <a:cubicBezTo>
                    <a:pt x="0" y="20828"/>
                    <a:pt x="20828" y="0"/>
                    <a:pt x="46482" y="0"/>
                  </a:cubicBezTo>
                  <a:lnTo>
                    <a:pt x="650875" y="0"/>
                  </a:lnTo>
                  <a:cubicBezTo>
                    <a:pt x="676529" y="0"/>
                    <a:pt x="697357" y="20828"/>
                    <a:pt x="697357" y="46482"/>
                  </a:cubicBezTo>
                  <a:lnTo>
                    <a:pt x="697357" y="650875"/>
                  </a:lnTo>
                  <a:cubicBezTo>
                    <a:pt x="697357" y="676529"/>
                    <a:pt x="676529" y="697357"/>
                    <a:pt x="650875" y="697357"/>
                  </a:cubicBezTo>
                  <a:lnTo>
                    <a:pt x="46482" y="697357"/>
                  </a:lnTo>
                  <a:cubicBezTo>
                    <a:pt x="20828" y="697357"/>
                    <a:pt x="0" y="676529"/>
                    <a:pt x="0" y="650875"/>
                  </a:cubicBezTo>
                  <a:close/>
                </a:path>
              </a:pathLst>
            </a:custGeom>
            <a:solidFill>
              <a:srgbClr val="E5DFD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9711670" y="5959992"/>
            <a:ext cx="189786" cy="40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2987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182699" y="5867644"/>
            <a:ext cx="4332922" cy="51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Identified Research Gaps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944586" y="6492440"/>
            <a:ext cx="7662084" cy="5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9076" lvl="1" indent="-204538" algn="l">
              <a:lnSpc>
                <a:spcPts val="4302"/>
              </a:lnSpc>
              <a:buFont typeface="Arial"/>
              <a:buChar char="•"/>
            </a:pPr>
            <a:r>
              <a:rPr lang="en-US" sz="27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Persistent </a:t>
            </a:r>
            <a:r>
              <a:rPr lang="en-US" sz="271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class imbalance</a:t>
            </a:r>
            <a:r>
              <a:rPr lang="en-US" sz="27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challenges in datasets.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944586" y="7150133"/>
            <a:ext cx="8039471" cy="85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9076" lvl="1" indent="-204538" algn="l">
              <a:lnSpc>
                <a:spcPts val="3336"/>
              </a:lnSpc>
              <a:buFont typeface="Arial"/>
              <a:buChar char="•"/>
            </a:pPr>
            <a:r>
              <a:rPr lang="en-US" sz="27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development of </a:t>
            </a:r>
            <a:r>
              <a:rPr lang="en-US" sz="271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multi-class glacier segmentation</a:t>
            </a:r>
            <a:r>
              <a:rPr lang="en-US" sz="27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944586" y="8229906"/>
            <a:ext cx="8280644" cy="411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9076" lvl="1" indent="-204538" algn="l">
              <a:lnSpc>
                <a:spcPts val="3092"/>
              </a:lnSpc>
              <a:buFont typeface="Arial"/>
              <a:buChar char="•"/>
            </a:pPr>
            <a:r>
              <a:rPr lang="en-US" sz="27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Scarcity of </a:t>
            </a:r>
            <a:r>
              <a:rPr lang="en-US" sz="271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deployable tools</a:t>
            </a:r>
            <a:r>
              <a:rPr lang="en-US" sz="27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real-world application.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944586" y="8936375"/>
            <a:ext cx="7981801" cy="852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9076" lvl="1" indent="-204538" algn="l">
              <a:lnSpc>
                <a:spcPts val="3363"/>
              </a:lnSpc>
              <a:buFont typeface="Arial"/>
              <a:buChar char="•"/>
            </a:pPr>
            <a:r>
              <a:rPr lang="en-US" sz="27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Underutilisation of the full potential of </a:t>
            </a:r>
            <a:r>
              <a:rPr lang="en-US" sz="271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multispectral bands</a:t>
            </a:r>
            <a:r>
              <a:rPr lang="en-US" sz="27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8382" y="365433"/>
            <a:ext cx="8459866" cy="601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Understanding the Multispectral Data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50527" y="1895138"/>
            <a:ext cx="5538341" cy="1368773"/>
            <a:chOff x="0" y="0"/>
            <a:chExt cx="7384455" cy="18250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84414" cy="1824990"/>
            </a:xfrm>
            <a:custGeom>
              <a:avLst/>
              <a:gdLst/>
              <a:ahLst/>
              <a:cxnLst/>
              <a:rect l="l" t="t" r="r" b="b"/>
              <a:pathLst>
                <a:path w="7384414" h="1824990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7262495" y="0"/>
                  </a:lnTo>
                  <a:cubicBezTo>
                    <a:pt x="7329805" y="0"/>
                    <a:pt x="7384414" y="54610"/>
                    <a:pt x="7384414" y="121920"/>
                  </a:cubicBezTo>
                  <a:lnTo>
                    <a:pt x="7384414" y="1703070"/>
                  </a:lnTo>
                  <a:cubicBezTo>
                    <a:pt x="7384414" y="1770380"/>
                    <a:pt x="7329805" y="1824990"/>
                    <a:pt x="7262495" y="1824990"/>
                  </a:cubicBezTo>
                  <a:lnTo>
                    <a:pt x="121920" y="1824990"/>
                  </a:lnTo>
                  <a:cubicBezTo>
                    <a:pt x="54610" y="1824990"/>
                    <a:pt x="0" y="1770380"/>
                    <a:pt x="0" y="170307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50527" y="1876088"/>
            <a:ext cx="5538341" cy="76200"/>
            <a:chOff x="0" y="0"/>
            <a:chExt cx="7384455" cy="101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84415" cy="101600"/>
            </a:xfrm>
            <a:custGeom>
              <a:avLst/>
              <a:gdLst/>
              <a:ahLst/>
              <a:cxnLst/>
              <a:rect l="l" t="t" r="r" b="b"/>
              <a:pathLst>
                <a:path w="7384415" h="101600">
                  <a:moveTo>
                    <a:pt x="0" y="0"/>
                  </a:moveTo>
                  <a:lnTo>
                    <a:pt x="7384415" y="0"/>
                  </a:lnTo>
                  <a:lnTo>
                    <a:pt x="7384415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03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140794" y="1616383"/>
            <a:ext cx="557659" cy="557659"/>
            <a:chOff x="0" y="0"/>
            <a:chExt cx="743545" cy="743545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743585" cy="743585"/>
            </a:xfrm>
            <a:custGeom>
              <a:avLst/>
              <a:gdLst/>
              <a:ahLst/>
              <a:cxnLst/>
              <a:rect l="l" t="t" r="r" b="b"/>
              <a:pathLst>
                <a:path w="743585" h="743585">
                  <a:moveTo>
                    <a:pt x="0" y="0"/>
                  </a:moveTo>
                  <a:lnTo>
                    <a:pt x="743585" y="0"/>
                  </a:lnTo>
                  <a:lnTo>
                    <a:pt x="743585" y="743585"/>
                  </a:lnTo>
                  <a:lnTo>
                    <a:pt x="0" y="743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5" b="5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363947" y="1511608"/>
            <a:ext cx="111204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7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1348" y="2340730"/>
            <a:ext cx="1216700" cy="377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sz="24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B2 (Blue)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374755" y="1895138"/>
            <a:ext cx="5538341" cy="1368773"/>
            <a:chOff x="0" y="0"/>
            <a:chExt cx="7384455" cy="18250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384414" cy="1824990"/>
            </a:xfrm>
            <a:custGeom>
              <a:avLst/>
              <a:gdLst/>
              <a:ahLst/>
              <a:cxnLst/>
              <a:rect l="l" t="t" r="r" b="b"/>
              <a:pathLst>
                <a:path w="7384414" h="1824990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7262495" y="0"/>
                  </a:lnTo>
                  <a:cubicBezTo>
                    <a:pt x="7329805" y="0"/>
                    <a:pt x="7384414" y="54610"/>
                    <a:pt x="7384414" y="121920"/>
                  </a:cubicBezTo>
                  <a:lnTo>
                    <a:pt x="7384414" y="1703070"/>
                  </a:lnTo>
                  <a:cubicBezTo>
                    <a:pt x="7384414" y="1770380"/>
                    <a:pt x="7329805" y="1824990"/>
                    <a:pt x="7262495" y="1824990"/>
                  </a:cubicBezTo>
                  <a:lnTo>
                    <a:pt x="121920" y="1824990"/>
                  </a:lnTo>
                  <a:cubicBezTo>
                    <a:pt x="54610" y="1824990"/>
                    <a:pt x="0" y="1770380"/>
                    <a:pt x="0" y="170307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6374755" y="1876088"/>
            <a:ext cx="5538341" cy="76200"/>
            <a:chOff x="0" y="0"/>
            <a:chExt cx="7384455" cy="101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384415" cy="101600"/>
            </a:xfrm>
            <a:custGeom>
              <a:avLst/>
              <a:gdLst/>
              <a:ahLst/>
              <a:cxnLst/>
              <a:rect l="l" t="t" r="r" b="b"/>
              <a:pathLst>
                <a:path w="7384415" h="101600">
                  <a:moveTo>
                    <a:pt x="0" y="0"/>
                  </a:moveTo>
                  <a:lnTo>
                    <a:pt x="7384415" y="0"/>
                  </a:lnTo>
                  <a:lnTo>
                    <a:pt x="7384415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03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865021" y="1616383"/>
            <a:ext cx="557659" cy="557659"/>
            <a:chOff x="0" y="0"/>
            <a:chExt cx="743545" cy="743545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43585" cy="743585"/>
            </a:xfrm>
            <a:custGeom>
              <a:avLst/>
              <a:gdLst/>
              <a:ahLst/>
              <a:cxnLst/>
              <a:rect l="l" t="t" r="r" b="b"/>
              <a:pathLst>
                <a:path w="743585" h="743585">
                  <a:moveTo>
                    <a:pt x="0" y="0"/>
                  </a:moveTo>
                  <a:lnTo>
                    <a:pt x="743585" y="0"/>
                  </a:lnTo>
                  <a:lnTo>
                    <a:pt x="743585" y="743585"/>
                  </a:lnTo>
                  <a:lnTo>
                    <a:pt x="0" y="743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5" b="5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9088248" y="1511608"/>
            <a:ext cx="111204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7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21931" y="2331205"/>
            <a:ext cx="1443990" cy="405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5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B3 (Green)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098982" y="1895138"/>
            <a:ext cx="5538341" cy="1368773"/>
            <a:chOff x="0" y="0"/>
            <a:chExt cx="7384455" cy="18250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384414" cy="1824990"/>
            </a:xfrm>
            <a:custGeom>
              <a:avLst/>
              <a:gdLst/>
              <a:ahLst/>
              <a:cxnLst/>
              <a:rect l="l" t="t" r="r" b="b"/>
              <a:pathLst>
                <a:path w="7384414" h="1824990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7262495" y="0"/>
                  </a:lnTo>
                  <a:cubicBezTo>
                    <a:pt x="7329805" y="0"/>
                    <a:pt x="7384414" y="54610"/>
                    <a:pt x="7384414" y="121920"/>
                  </a:cubicBezTo>
                  <a:lnTo>
                    <a:pt x="7384414" y="1703070"/>
                  </a:lnTo>
                  <a:cubicBezTo>
                    <a:pt x="7384414" y="1770380"/>
                    <a:pt x="7329805" y="1824990"/>
                    <a:pt x="7262495" y="1824990"/>
                  </a:cubicBezTo>
                  <a:lnTo>
                    <a:pt x="121920" y="1824990"/>
                  </a:lnTo>
                  <a:cubicBezTo>
                    <a:pt x="54610" y="1824990"/>
                    <a:pt x="0" y="1770380"/>
                    <a:pt x="0" y="170307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2098982" y="1876088"/>
            <a:ext cx="5538341" cy="76200"/>
            <a:chOff x="0" y="0"/>
            <a:chExt cx="7384455" cy="101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384415" cy="101600"/>
            </a:xfrm>
            <a:custGeom>
              <a:avLst/>
              <a:gdLst/>
              <a:ahLst/>
              <a:cxnLst/>
              <a:rect l="l" t="t" r="r" b="b"/>
              <a:pathLst>
                <a:path w="7384415" h="101600">
                  <a:moveTo>
                    <a:pt x="0" y="0"/>
                  </a:moveTo>
                  <a:lnTo>
                    <a:pt x="7384415" y="0"/>
                  </a:lnTo>
                  <a:lnTo>
                    <a:pt x="7384415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03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4589249" y="1616383"/>
            <a:ext cx="557659" cy="557659"/>
            <a:chOff x="0" y="0"/>
            <a:chExt cx="743545" cy="743545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743585" cy="743585"/>
            </a:xfrm>
            <a:custGeom>
              <a:avLst/>
              <a:gdLst/>
              <a:ahLst/>
              <a:cxnLst/>
              <a:rect l="l" t="t" r="r" b="b"/>
              <a:pathLst>
                <a:path w="743585" h="743585">
                  <a:moveTo>
                    <a:pt x="0" y="0"/>
                  </a:moveTo>
                  <a:lnTo>
                    <a:pt x="743585" y="0"/>
                  </a:lnTo>
                  <a:lnTo>
                    <a:pt x="743585" y="743585"/>
                  </a:lnTo>
                  <a:lnTo>
                    <a:pt x="0" y="743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5" b="5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14812476" y="1549708"/>
            <a:ext cx="111204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7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302368" y="2340730"/>
            <a:ext cx="1131570" cy="377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sz="24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B4 (Red)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28382" y="4066615"/>
            <a:ext cx="8400455" cy="1368773"/>
            <a:chOff x="0" y="0"/>
            <a:chExt cx="11200607" cy="182503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200638" cy="1824990"/>
            </a:xfrm>
            <a:custGeom>
              <a:avLst/>
              <a:gdLst/>
              <a:ahLst/>
              <a:cxnLst/>
              <a:rect l="l" t="t" r="r" b="b"/>
              <a:pathLst>
                <a:path w="11200638" h="1824990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1078718" y="0"/>
                  </a:lnTo>
                  <a:cubicBezTo>
                    <a:pt x="11146028" y="0"/>
                    <a:pt x="11200638" y="54610"/>
                    <a:pt x="11200638" y="121920"/>
                  </a:cubicBezTo>
                  <a:lnTo>
                    <a:pt x="11200638" y="1703070"/>
                  </a:lnTo>
                  <a:cubicBezTo>
                    <a:pt x="11200638" y="1770380"/>
                    <a:pt x="11146028" y="1824990"/>
                    <a:pt x="11078718" y="1824990"/>
                  </a:cubicBezTo>
                  <a:lnTo>
                    <a:pt x="121920" y="1824990"/>
                  </a:lnTo>
                  <a:cubicBezTo>
                    <a:pt x="54610" y="1824990"/>
                    <a:pt x="0" y="1770380"/>
                    <a:pt x="0" y="170307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628382" y="4047565"/>
            <a:ext cx="8400455" cy="76200"/>
            <a:chOff x="0" y="0"/>
            <a:chExt cx="11200607" cy="101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200638" cy="101600"/>
            </a:xfrm>
            <a:custGeom>
              <a:avLst/>
              <a:gdLst/>
              <a:ahLst/>
              <a:cxnLst/>
              <a:rect l="l" t="t" r="r" b="b"/>
              <a:pathLst>
                <a:path w="11200638" h="101600">
                  <a:moveTo>
                    <a:pt x="0" y="0"/>
                  </a:moveTo>
                  <a:lnTo>
                    <a:pt x="11200638" y="0"/>
                  </a:lnTo>
                  <a:lnTo>
                    <a:pt x="11200638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03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4528646" y="3768736"/>
            <a:ext cx="557659" cy="557659"/>
            <a:chOff x="0" y="0"/>
            <a:chExt cx="743545" cy="743545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743585" cy="743585"/>
            </a:xfrm>
            <a:custGeom>
              <a:avLst/>
              <a:gdLst/>
              <a:ahLst/>
              <a:cxnLst/>
              <a:rect l="l" t="t" r="r" b="b"/>
              <a:pathLst>
                <a:path w="743585" h="743585">
                  <a:moveTo>
                    <a:pt x="0" y="0"/>
                  </a:moveTo>
                  <a:lnTo>
                    <a:pt x="743585" y="0"/>
                  </a:lnTo>
                  <a:lnTo>
                    <a:pt x="743585" y="743585"/>
                  </a:lnTo>
                  <a:lnTo>
                    <a:pt x="0" y="743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5" b="5"/>
              </a:stretch>
            </a:blipFill>
          </p:spPr>
        </p:sp>
      </p:grpSp>
      <p:sp>
        <p:nvSpPr>
          <p:cNvPr id="33" name="TextBox 33"/>
          <p:cNvSpPr txBox="1"/>
          <p:nvPr/>
        </p:nvSpPr>
        <p:spPr>
          <a:xfrm>
            <a:off x="4773007" y="3683011"/>
            <a:ext cx="111204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7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765911" y="4512206"/>
            <a:ext cx="4125397" cy="377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sz="24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B6 (Short-Wave Infrared- SWIR)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214723" y="4066615"/>
            <a:ext cx="8400455" cy="1368773"/>
            <a:chOff x="0" y="0"/>
            <a:chExt cx="11200607" cy="182503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200638" cy="1824990"/>
            </a:xfrm>
            <a:custGeom>
              <a:avLst/>
              <a:gdLst/>
              <a:ahLst/>
              <a:cxnLst/>
              <a:rect l="l" t="t" r="r" b="b"/>
              <a:pathLst>
                <a:path w="11200638" h="1824990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1078718" y="0"/>
                  </a:lnTo>
                  <a:cubicBezTo>
                    <a:pt x="11146028" y="0"/>
                    <a:pt x="11200638" y="54610"/>
                    <a:pt x="11200638" y="121920"/>
                  </a:cubicBezTo>
                  <a:lnTo>
                    <a:pt x="11200638" y="1703070"/>
                  </a:lnTo>
                  <a:cubicBezTo>
                    <a:pt x="11200638" y="1770380"/>
                    <a:pt x="11146028" y="1824990"/>
                    <a:pt x="11078718" y="1824990"/>
                  </a:cubicBezTo>
                  <a:lnTo>
                    <a:pt x="121920" y="1824990"/>
                  </a:lnTo>
                  <a:cubicBezTo>
                    <a:pt x="54610" y="1824990"/>
                    <a:pt x="0" y="1770380"/>
                    <a:pt x="0" y="170307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9214723" y="4047565"/>
            <a:ext cx="8400455" cy="76200"/>
            <a:chOff x="0" y="0"/>
            <a:chExt cx="11200607" cy="1016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200638" cy="101600"/>
            </a:xfrm>
            <a:custGeom>
              <a:avLst/>
              <a:gdLst/>
              <a:ahLst/>
              <a:cxnLst/>
              <a:rect l="l" t="t" r="r" b="b"/>
              <a:pathLst>
                <a:path w="11200638" h="101600">
                  <a:moveTo>
                    <a:pt x="0" y="0"/>
                  </a:moveTo>
                  <a:lnTo>
                    <a:pt x="11200638" y="0"/>
                  </a:lnTo>
                  <a:lnTo>
                    <a:pt x="11200638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03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13136121" y="3787860"/>
            <a:ext cx="557659" cy="557659"/>
            <a:chOff x="0" y="0"/>
            <a:chExt cx="743545" cy="743545"/>
          </a:xfrm>
        </p:grpSpPr>
        <p:sp>
          <p:nvSpPr>
            <p:cNvPr id="40" name="Freeform 40" descr="preencoded.png"/>
            <p:cNvSpPr/>
            <p:nvPr/>
          </p:nvSpPr>
          <p:spPr>
            <a:xfrm>
              <a:off x="0" y="0"/>
              <a:ext cx="743585" cy="743585"/>
            </a:xfrm>
            <a:custGeom>
              <a:avLst/>
              <a:gdLst/>
              <a:ahLst/>
              <a:cxnLst/>
              <a:rect l="l" t="t" r="r" b="b"/>
              <a:pathLst>
                <a:path w="743585" h="743585">
                  <a:moveTo>
                    <a:pt x="0" y="0"/>
                  </a:moveTo>
                  <a:lnTo>
                    <a:pt x="743585" y="0"/>
                  </a:lnTo>
                  <a:lnTo>
                    <a:pt x="743585" y="743585"/>
                  </a:lnTo>
                  <a:lnTo>
                    <a:pt x="0" y="743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5" b="5"/>
              </a:stretch>
            </a:blipFill>
          </p:spPr>
        </p:sp>
      </p:grpSp>
      <p:sp>
        <p:nvSpPr>
          <p:cNvPr id="41" name="TextBox 41"/>
          <p:cNvSpPr txBox="1"/>
          <p:nvPr/>
        </p:nvSpPr>
        <p:spPr>
          <a:xfrm>
            <a:off x="13380482" y="3683011"/>
            <a:ext cx="111204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7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556430" y="4512206"/>
            <a:ext cx="3716893" cy="377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sz="24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B10 (Thermal Infrared- TIR1)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650528" y="8586936"/>
            <a:ext cx="16986945" cy="47625"/>
            <a:chOff x="0" y="0"/>
            <a:chExt cx="22649260" cy="635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2649307" cy="63500"/>
            </a:xfrm>
            <a:custGeom>
              <a:avLst/>
              <a:gdLst/>
              <a:ahLst/>
              <a:cxnLst/>
              <a:rect l="l" t="t" r="r" b="b"/>
              <a:pathLst>
                <a:path w="22649307" h="63500">
                  <a:moveTo>
                    <a:pt x="0" y="31750"/>
                  </a:moveTo>
                  <a:cubicBezTo>
                    <a:pt x="0" y="14288"/>
                    <a:pt x="5715" y="0"/>
                    <a:pt x="12700" y="0"/>
                  </a:cubicBezTo>
                  <a:lnTo>
                    <a:pt x="22636607" y="0"/>
                  </a:lnTo>
                  <a:cubicBezTo>
                    <a:pt x="22643593" y="0"/>
                    <a:pt x="22649307" y="14288"/>
                    <a:pt x="22649307" y="31750"/>
                  </a:cubicBezTo>
                  <a:cubicBezTo>
                    <a:pt x="22649307" y="49213"/>
                    <a:pt x="22643593" y="63500"/>
                    <a:pt x="22636607" y="63500"/>
                  </a:cubicBezTo>
                  <a:lnTo>
                    <a:pt x="12700" y="63500"/>
                  </a:lnTo>
                  <a:cubicBezTo>
                    <a:pt x="5715" y="63500"/>
                    <a:pt x="0" y="49212"/>
                    <a:pt x="0" y="31750"/>
                  </a:cubicBezTo>
                  <a:close/>
                </a:path>
              </a:pathLst>
            </a:custGeom>
            <a:solidFill>
              <a:srgbClr val="272030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45" name="Group 45"/>
          <p:cNvGrpSpPr/>
          <p:nvPr/>
        </p:nvGrpSpPr>
        <p:grpSpPr>
          <a:xfrm>
            <a:off x="4829621" y="7843391"/>
            <a:ext cx="19050" cy="371772"/>
            <a:chOff x="0" y="0"/>
            <a:chExt cx="25400" cy="49569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5400" cy="495681"/>
            </a:xfrm>
            <a:custGeom>
              <a:avLst/>
              <a:gdLst/>
              <a:ahLst/>
              <a:cxnLst/>
              <a:rect l="l" t="t" r="r" b="b"/>
              <a:pathLst>
                <a:path w="25400" h="495681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482981"/>
                  </a:lnTo>
                  <a:cubicBezTo>
                    <a:pt x="25400" y="489966"/>
                    <a:pt x="19685" y="495681"/>
                    <a:pt x="12700" y="495681"/>
                  </a:cubicBezTo>
                  <a:cubicBezTo>
                    <a:pt x="5715" y="495681"/>
                    <a:pt x="0" y="489966"/>
                    <a:pt x="0" y="482981"/>
                  </a:cubicBezTo>
                  <a:close/>
                </a:path>
              </a:pathLst>
            </a:custGeom>
            <a:solidFill>
              <a:srgbClr val="EFEBE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4769495" y="8145512"/>
            <a:ext cx="139304" cy="139304"/>
            <a:chOff x="0" y="0"/>
            <a:chExt cx="185738" cy="185738"/>
          </a:xfrm>
        </p:grpSpPr>
        <p:sp>
          <p:nvSpPr>
            <p:cNvPr id="48" name="Freeform 48" descr="preencoded.png"/>
            <p:cNvSpPr/>
            <p:nvPr/>
          </p:nvSpPr>
          <p:spPr>
            <a:xfrm>
              <a:off x="0" y="0"/>
              <a:ext cx="185801" cy="185801"/>
            </a:xfrm>
            <a:custGeom>
              <a:avLst/>
              <a:gdLst/>
              <a:ahLst/>
              <a:cxnLst/>
              <a:rect l="l" t="t" r="r" b="b"/>
              <a:pathLst>
                <a:path w="185801" h="185801">
                  <a:moveTo>
                    <a:pt x="0" y="0"/>
                  </a:moveTo>
                  <a:lnTo>
                    <a:pt x="185801" y="0"/>
                  </a:lnTo>
                  <a:lnTo>
                    <a:pt x="185801" y="185801"/>
                  </a:lnTo>
                  <a:lnTo>
                    <a:pt x="0" y="185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33" b="33"/>
              </a:stretch>
            </a:blipFill>
          </p:spPr>
        </p:sp>
      </p:grpSp>
      <p:sp>
        <p:nvSpPr>
          <p:cNvPr id="49" name="TextBox 49"/>
          <p:cNvSpPr txBox="1"/>
          <p:nvPr/>
        </p:nvSpPr>
        <p:spPr>
          <a:xfrm>
            <a:off x="3700016" y="5816388"/>
            <a:ext cx="2259211" cy="3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</a:pPr>
            <a:r>
              <a:rPr lang="en-US" sz="23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Multispectral Input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45939" y="6427452"/>
            <a:ext cx="8005465" cy="196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1"/>
              </a:lnSpc>
            </a:pPr>
            <a:r>
              <a:rPr lang="en-US" sz="243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Satellite images containing 5 distinct channels (Bands 1-5). These include traditional visible (RGB) light plus infrared bands, offering chemical and thermal information invisible to the human eye.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9134326" y="8215164"/>
            <a:ext cx="19050" cy="371772"/>
            <a:chOff x="0" y="0"/>
            <a:chExt cx="25400" cy="49569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25400" cy="495681"/>
            </a:xfrm>
            <a:custGeom>
              <a:avLst/>
              <a:gdLst/>
              <a:ahLst/>
              <a:cxnLst/>
              <a:rect l="l" t="t" r="r" b="b"/>
              <a:pathLst>
                <a:path w="25400" h="495681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482981"/>
                  </a:lnTo>
                  <a:cubicBezTo>
                    <a:pt x="25400" y="489966"/>
                    <a:pt x="19685" y="495681"/>
                    <a:pt x="12700" y="495681"/>
                  </a:cubicBezTo>
                  <a:cubicBezTo>
                    <a:pt x="5715" y="495681"/>
                    <a:pt x="0" y="489966"/>
                    <a:pt x="0" y="482981"/>
                  </a:cubicBezTo>
                  <a:close/>
                </a:path>
              </a:pathLst>
            </a:custGeom>
            <a:solidFill>
              <a:srgbClr val="EFEBE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9074200" y="8145512"/>
            <a:ext cx="139304" cy="139304"/>
            <a:chOff x="0" y="0"/>
            <a:chExt cx="185738" cy="185738"/>
          </a:xfrm>
        </p:grpSpPr>
        <p:sp>
          <p:nvSpPr>
            <p:cNvPr id="54" name="Freeform 54" descr="preencoded.png"/>
            <p:cNvSpPr/>
            <p:nvPr/>
          </p:nvSpPr>
          <p:spPr>
            <a:xfrm>
              <a:off x="0" y="0"/>
              <a:ext cx="185801" cy="185801"/>
            </a:xfrm>
            <a:custGeom>
              <a:avLst/>
              <a:gdLst/>
              <a:ahLst/>
              <a:cxnLst/>
              <a:rect l="l" t="t" r="r" b="b"/>
              <a:pathLst>
                <a:path w="185801" h="185801">
                  <a:moveTo>
                    <a:pt x="0" y="0"/>
                  </a:moveTo>
                  <a:lnTo>
                    <a:pt x="185801" y="0"/>
                  </a:lnTo>
                  <a:lnTo>
                    <a:pt x="185801" y="185801"/>
                  </a:lnTo>
                  <a:lnTo>
                    <a:pt x="0" y="185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33" b="33"/>
              </a:stretch>
            </a:blipFill>
          </p:spPr>
        </p:sp>
      </p:grpSp>
      <p:sp>
        <p:nvSpPr>
          <p:cNvPr id="55" name="TextBox 55"/>
          <p:cNvSpPr txBox="1"/>
          <p:nvPr/>
        </p:nvSpPr>
        <p:spPr>
          <a:xfrm>
            <a:off x="8072705" y="8777436"/>
            <a:ext cx="2161342" cy="359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sz="22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Segmentation Goal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815467" y="9213484"/>
            <a:ext cx="12637719" cy="84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13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achieve pixel-level classification. Every one of the 256x256 pixels must be labeled as either glacier or not-glacier.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13439180" y="7843391"/>
            <a:ext cx="19050" cy="371772"/>
            <a:chOff x="0" y="0"/>
            <a:chExt cx="25400" cy="495697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5400" cy="495681"/>
            </a:xfrm>
            <a:custGeom>
              <a:avLst/>
              <a:gdLst/>
              <a:ahLst/>
              <a:cxnLst/>
              <a:rect l="l" t="t" r="r" b="b"/>
              <a:pathLst>
                <a:path w="25400" h="495681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482981"/>
                  </a:lnTo>
                  <a:cubicBezTo>
                    <a:pt x="25400" y="489966"/>
                    <a:pt x="19685" y="495681"/>
                    <a:pt x="12700" y="495681"/>
                  </a:cubicBezTo>
                  <a:cubicBezTo>
                    <a:pt x="5715" y="495681"/>
                    <a:pt x="0" y="489966"/>
                    <a:pt x="0" y="482981"/>
                  </a:cubicBezTo>
                  <a:close/>
                </a:path>
              </a:pathLst>
            </a:custGeom>
            <a:solidFill>
              <a:srgbClr val="EFEBE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9" name="Group 59"/>
          <p:cNvGrpSpPr>
            <a:grpSpLocks noChangeAspect="1"/>
          </p:cNvGrpSpPr>
          <p:nvPr/>
        </p:nvGrpSpPr>
        <p:grpSpPr>
          <a:xfrm>
            <a:off x="13379054" y="8145512"/>
            <a:ext cx="139304" cy="139304"/>
            <a:chOff x="0" y="0"/>
            <a:chExt cx="185738" cy="185738"/>
          </a:xfrm>
        </p:grpSpPr>
        <p:sp>
          <p:nvSpPr>
            <p:cNvPr id="60" name="Freeform 60" descr="preencoded.png"/>
            <p:cNvSpPr/>
            <p:nvPr/>
          </p:nvSpPr>
          <p:spPr>
            <a:xfrm>
              <a:off x="0" y="0"/>
              <a:ext cx="185801" cy="185801"/>
            </a:xfrm>
            <a:custGeom>
              <a:avLst/>
              <a:gdLst/>
              <a:ahLst/>
              <a:cxnLst/>
              <a:rect l="l" t="t" r="r" b="b"/>
              <a:pathLst>
                <a:path w="185801" h="185801">
                  <a:moveTo>
                    <a:pt x="0" y="0"/>
                  </a:moveTo>
                  <a:lnTo>
                    <a:pt x="185801" y="0"/>
                  </a:lnTo>
                  <a:lnTo>
                    <a:pt x="185801" y="185801"/>
                  </a:lnTo>
                  <a:lnTo>
                    <a:pt x="0" y="185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33" b="33"/>
              </a:stretch>
            </a:blipFill>
          </p:spPr>
        </p:sp>
      </p:grpSp>
      <p:sp>
        <p:nvSpPr>
          <p:cNvPr id="61" name="TextBox 61"/>
          <p:cNvSpPr txBox="1"/>
          <p:nvPr/>
        </p:nvSpPr>
        <p:spPr>
          <a:xfrm>
            <a:off x="12274168" y="5816388"/>
            <a:ext cx="2349222" cy="3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</a:pPr>
            <a:r>
              <a:rPr lang="en-US" sz="23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Ground Truth Mask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445972" y="6490035"/>
            <a:ext cx="8005614" cy="14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1"/>
              </a:lnSpc>
            </a:pPr>
            <a:r>
              <a:rPr lang="en-US" sz="243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labeled output, a binary mask (Glacier = 1, Not Glacier = 0), derived from expert manual mapping. We use 1,475 image tiles for training.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2159</Words>
  <Application>Microsoft Office PowerPoint</Application>
  <PresentationFormat>Custom</PresentationFormat>
  <Paragraphs>300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Calibri</vt:lpstr>
      <vt:lpstr>Times New Roman Bold</vt:lpstr>
      <vt:lpstr>DM Sans</vt:lpstr>
      <vt:lpstr>Times New Roman</vt:lpstr>
      <vt:lpstr>Arial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Deep-Learning-Based-Glacier-Semantic-Segmentation-Using-Multispectral-Satellite-Imagery-Binary-and-M.pptx</dc:title>
  <cp:lastModifiedBy>Chandan Behera</cp:lastModifiedBy>
  <cp:revision>3</cp:revision>
  <dcterms:created xsi:type="dcterms:W3CDTF">2006-08-16T00:00:00Z</dcterms:created>
  <dcterms:modified xsi:type="dcterms:W3CDTF">2025-12-11T20:45:21Z</dcterms:modified>
  <dc:identifier>DAG7Aa7i-qY</dc:identifier>
</cp:coreProperties>
</file>